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endParaRPr/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r>
              <a:t>- Pricing for NOTA supplied by the user on 20 Aug 2026.</a:t>
            </a:r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endParaRPr/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endParaRPr/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endParaRPr/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endParaRPr/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endParaRPr/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endParaRPr/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endParaRPr/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r>
              <a:t>- Product photograph supplied by the user, file 94f1dbc9-90c0-4d20-89b2-c1530ad66776.png.</a:t>
            </a:r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r>
              <a:t>- Pricing supplied by the user on 20 Aug 2026: Basic version EUR 200,000; mobile armored-chassis version EUR 350,000–500,000.</a:t>
            </a:r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r>
              <a:t>- Product photographs supplied by the user: 7a561774-6a57-43aa-9a28-710b655acc26.png; 55fbad6a-f551-453a-a076-aa1dd1a52f76.png; 92f34fba-c682-424b-86cd-1fb08822dbf3.png; 5dd1e76e-9f74-4257-89e9-5d8ce86776d6.png.</a:t>
            </a:r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User-supplied “NOTA EW System: Official Summary Description,” received 20 Aug 2026.</a:t>
            </a:r>
          </a:p>
          <a:p>
            <a:r>
              <a:t>- AUDS architecture, deployment options and “up to 10 km” system range: Blighter Surveillance Systems, official AUDS material, https://blighter.com/auds-counter-drone-system-enhanced-for-vehicle-deployment-and-to-defeat-swarm-attacks/</a:t>
            </a:r>
          </a:p>
          <a:p>
            <a:r>
              <a:t>- AUDS small-UAS performance is target-dependent: Blighter A400 official material, https://blighter.com/blighters-battle-proven-a400-series-counter-uav-radar-enhanced-to-better-detect-low-slow-and-small-drones/</a:t>
            </a:r>
          </a:p>
          <a:p>
            <a:r>
              <a:t>- Drone Dome architecture, small-target detection beyond 3.5 km, mobility and optional laser: Rafael, official Drone Dome page, https://www.rafael.co.il/system/drone-dome-family/</a:t>
            </a:r>
          </a:p>
          <a:p>
            <a:r>
              <a:t>[Verification]</a:t>
            </a:r>
          </a:p>
          <a:p>
            <a:r>
              <a:t>- Performance figures, frequency coverage, mobility claims and combat-use statements should be confirmed against the current manufacturer datasheet, export configuration and customer acceptance-test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5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842844F-A4D3-4DBB-BC38-371D7FEF33C0}"/>
              </a:ext>
            </a:extLst>
          </p:cNvPr>
          <p:cNvSpPr>
            <a:spLocks noGrp="1"/>
          </p:cNvSpPr>
          <p:nvPr/>
        </p:nvSpPr>
        <p:spPr>
          <a:xfrm>
            <a:off x="7239000" y="0"/>
            <a:ext cx="4953000" cy="6858000"/>
          </a:xfrm>
          <a:prstGeom prst="rect">
            <a:avLst/>
          </a:prstGeom>
          <a:solidFill>
            <a:srgbClr val="0C2A3A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79C0525-559F-48D6-9629-10DC84316E73}"/>
              </a:ext>
            </a:extLst>
          </p:cNvPr>
          <p:cNvSpPr>
            <a:spLocks noGrp="1"/>
          </p:cNvSpPr>
          <p:nvPr/>
        </p:nvSpPr>
        <p:spPr>
          <a:xfrm>
            <a:off x="7905750" y="0"/>
            <a:ext cx="228600" cy="6858000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E98EF50-D4C4-4306-BFB7-06B3C0307034}"/>
              </a:ext>
            </a:extLst>
          </p:cNvPr>
          <p:cNvSpPr>
            <a:spLocks noGrp="1"/>
          </p:cNvSpPr>
          <p:nvPr/>
        </p:nvSpPr>
        <p:spPr>
          <a:xfrm>
            <a:off x="8572500" y="781050"/>
            <a:ext cx="2952750" cy="2952750"/>
          </a:xfrm>
          <a:prstGeom prst="rect">
            <a:avLst/>
          </a:prstGeom>
          <a:solidFill>
            <a:srgbClr val="123C50"/>
          </a:solidFill>
          <a:ln w="0">
            <a:noFill/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63D354A-5961-4AB8-8484-D6970F8553E4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571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21C4D6"/>
                </a:solidFill>
              </a:defRPr>
            </a:pPr>
            <a:r>
              <a:rPr sz="1200" b="1" dirty="0">
                <a:solidFill>
                  <a:srgbClr val="21C4D6"/>
                </a:solidFill>
              </a:rPr>
              <a:t>TACTICAL ELECTRONIC PROTECTION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0AB5FF0-9A35-4D73-BD86-CBA95C7044C1}"/>
              </a:ext>
            </a:extLst>
          </p:cNvPr>
          <p:cNvSpPr>
            <a:spLocks noGrp="1"/>
          </p:cNvSpPr>
          <p:nvPr/>
        </p:nvSpPr>
        <p:spPr>
          <a:xfrm>
            <a:off x="685800" y="2495550"/>
            <a:ext cx="5905500" cy="1104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Electronic Warfare &amp;</a:t>
            </a:r>
          </a:p>
          <a:p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Counter-Technical Reconnaissance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36474B6-D764-41D1-8C62-8A44FDFA5D2E}"/>
              </a:ext>
            </a:extLst>
          </p:cNvPr>
          <p:cNvSpPr>
            <a:spLocks noGrp="1"/>
          </p:cNvSpPr>
          <p:nvPr/>
        </p:nvSpPr>
        <p:spPr>
          <a:xfrm>
            <a:off x="685800" y="4000500"/>
            <a:ext cx="56197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0">
                <a:solidFill>
                  <a:srgbClr val="BBD0DB"/>
                </a:solidFill>
              </a:defRPr>
            </a:pPr>
            <a:r>
              <a:rPr sz="1800" b="0">
                <a:solidFill>
                  <a:srgbClr val="BBD0DB"/>
                </a:solidFill>
              </a:rPr>
              <a:t>A modular soft-kill protection layer for critical sites, forward bases and mobile formations.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A892C7E-6851-41AE-A119-72FBFA110033}"/>
              </a:ext>
            </a:extLst>
          </p:cNvPr>
          <p:cNvSpPr>
            <a:spLocks noGrp="1"/>
          </p:cNvSpPr>
          <p:nvPr/>
        </p:nvSpPr>
        <p:spPr>
          <a:xfrm>
            <a:off x="685800" y="6115050"/>
            <a:ext cx="619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CAPABILITY OVERVIEW  •  CUSTOMER BRIEFING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122525B-6BA6-52C0-F1C6-7DFED7805E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6117" y="690130"/>
            <a:ext cx="3805516" cy="304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9163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6BA2815-6FC3-474E-AB58-7857280764EC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NOTA competes on passive surveillance, RF reach and clear entry pricing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ED0E232-B0CB-48BE-8A50-CC0D16F69982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4C2D5B6-E892-4B52-B37F-571B5CA0F584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8B518F7-CFCA-47FF-BA3B-D099D37FB40B}"/>
              </a:ext>
            </a:extLst>
          </p:cNvPr>
          <p:cNvSpPr>
            <a:spLocks noGrp="1"/>
          </p:cNvSpPr>
          <p:nvPr/>
        </p:nvSpPr>
        <p:spPr>
          <a:xfrm>
            <a:off x="685800" y="1752600"/>
            <a:ext cx="323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OPERATIONAL ADVANTAGE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0BE07D-5E33-49E3-9B09-83F147D66CC3}"/>
              </a:ext>
            </a:extLst>
          </p:cNvPr>
          <p:cNvSpPr>
            <a:spLocks noGrp="1"/>
          </p:cNvSpPr>
          <p:nvPr/>
        </p:nvSpPr>
        <p:spPr>
          <a:xfrm>
            <a:off x="685800" y="2133600"/>
            <a:ext cx="3238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Low-signature RF sensing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BACE11-FF4C-4719-A89F-35DE3838ECC7}"/>
              </a:ext>
            </a:extLst>
          </p:cNvPr>
          <p:cNvSpPr>
            <a:spLocks noGrp="1"/>
          </p:cNvSpPr>
          <p:nvPr/>
        </p:nvSpPr>
        <p:spPr>
          <a:xfrm>
            <a:off x="685800" y="272415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5D6872"/>
                </a:solidFill>
              </a:defRPr>
            </a:pPr>
            <a:r>
              <a:rPr sz="1575" b="0">
                <a:solidFill>
                  <a:srgbClr val="5D6872"/>
                </a:solidFill>
              </a:rPr>
              <a:t>Passive surveillance supports electromagnetic discretion until the operator authorizes an active response.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78615B7-E2BB-4218-96AD-0838953FAE26}"/>
              </a:ext>
            </a:extLst>
          </p:cNvPr>
          <p:cNvSpPr>
            <a:spLocks noGrp="1"/>
          </p:cNvSpPr>
          <p:nvPr/>
        </p:nvSpPr>
        <p:spPr>
          <a:xfrm>
            <a:off x="4476750" y="1752600"/>
            <a:ext cx="323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RANGE ADVANTAGE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A9AF97E-3901-4F25-A8BC-1D91F1318D0B}"/>
              </a:ext>
            </a:extLst>
          </p:cNvPr>
          <p:cNvSpPr>
            <a:spLocks noGrp="1"/>
          </p:cNvSpPr>
          <p:nvPr/>
        </p:nvSpPr>
        <p:spPr>
          <a:xfrm>
            <a:off x="4476750" y="2133600"/>
            <a:ext cx="3238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Extended RF engagement area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626D072-CA95-4096-9F26-1638A475167C}"/>
              </a:ext>
            </a:extLst>
          </p:cNvPr>
          <p:cNvSpPr>
            <a:spLocks noGrp="1"/>
          </p:cNvSpPr>
          <p:nvPr/>
        </p:nvSpPr>
        <p:spPr>
          <a:xfrm>
            <a:off x="4476750" y="272415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5D6872"/>
                </a:solidFill>
              </a:defRPr>
            </a:pPr>
            <a:r>
              <a:rPr sz="1575" b="0">
                <a:solidFill>
                  <a:srgbClr val="5D6872"/>
                </a:solidFill>
              </a:rPr>
              <a:t>Claimed passive detection up to 20 km and RF jamming up to 15 km create a broad tactical protection envelope.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4B3CCE6-A88A-4CAF-BF9D-CD6AB88EA6E1}"/>
              </a:ext>
            </a:extLst>
          </p:cNvPr>
          <p:cNvSpPr>
            <a:spLocks noGrp="1"/>
          </p:cNvSpPr>
          <p:nvPr/>
        </p:nvSpPr>
        <p:spPr>
          <a:xfrm>
            <a:off x="8267700" y="1752600"/>
            <a:ext cx="323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COMMERCIAL ADVANTAGE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E562D51-1032-4FC2-9859-6E7C26341166}"/>
              </a:ext>
            </a:extLst>
          </p:cNvPr>
          <p:cNvSpPr>
            <a:spLocks noGrp="1"/>
          </p:cNvSpPr>
          <p:nvPr/>
        </p:nvSpPr>
        <p:spPr>
          <a:xfrm>
            <a:off x="8267700" y="2133600"/>
            <a:ext cx="3238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101820"/>
                </a:solidFill>
              </a:defRPr>
            </a:pPr>
            <a:r>
              <a:rPr sz="2025" b="1" dirty="0">
                <a:solidFill>
                  <a:srgbClr val="101820"/>
                </a:solidFill>
              </a:rPr>
              <a:t>€2</a:t>
            </a:r>
            <a:r>
              <a:rPr lang="en-US" sz="2025" b="1" dirty="0">
                <a:solidFill>
                  <a:srgbClr val="101820"/>
                </a:solidFill>
              </a:rPr>
              <a:t>2</a:t>
            </a:r>
            <a:r>
              <a:rPr sz="2025" b="1" dirty="0">
                <a:solidFill>
                  <a:srgbClr val="101820"/>
                </a:solidFill>
              </a:rPr>
              <a:t>0k basic / €3</a:t>
            </a:r>
            <a:r>
              <a:rPr lang="en-US" sz="2025" b="1" dirty="0">
                <a:solidFill>
                  <a:srgbClr val="101820"/>
                </a:solidFill>
              </a:rPr>
              <a:t>7</a:t>
            </a:r>
            <a:r>
              <a:rPr sz="2025" b="1" dirty="0">
                <a:solidFill>
                  <a:srgbClr val="101820"/>
                </a:solidFill>
              </a:rPr>
              <a:t>5–5</a:t>
            </a:r>
            <a:r>
              <a:rPr lang="en-US" sz="2025" b="1" dirty="0">
                <a:solidFill>
                  <a:srgbClr val="101820"/>
                </a:solidFill>
              </a:rPr>
              <a:t>5</a:t>
            </a:r>
            <a:r>
              <a:rPr sz="2025" b="1" dirty="0">
                <a:solidFill>
                  <a:srgbClr val="101820"/>
                </a:solidFill>
              </a:rPr>
              <a:t>0k mobile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C60E5AF-ADCA-4851-84AA-A8C7976EB84B}"/>
              </a:ext>
            </a:extLst>
          </p:cNvPr>
          <p:cNvSpPr>
            <a:spLocks noGrp="1"/>
          </p:cNvSpPr>
          <p:nvPr/>
        </p:nvSpPr>
        <p:spPr>
          <a:xfrm>
            <a:off x="8267700" y="2819400"/>
            <a:ext cx="3143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5D6872"/>
                </a:solidFill>
              </a:defRPr>
            </a:pPr>
            <a:r>
              <a:rPr sz="1575" b="0">
                <a:solidFill>
                  <a:srgbClr val="5D6872"/>
                </a:solidFill>
              </a:rPr>
              <a:t>Clear configuration pricing supports faster budgeting and procurement planning.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2BDB9FF-D174-490B-9963-5EF86AB19669}"/>
              </a:ext>
            </a:extLst>
          </p:cNvPr>
          <p:cNvSpPr>
            <a:spLocks noGrp="1"/>
          </p:cNvSpPr>
          <p:nvPr/>
        </p:nvSpPr>
        <p:spPr>
          <a:xfrm>
            <a:off x="685800" y="4400550"/>
            <a:ext cx="10820400" cy="1104900"/>
          </a:xfrm>
          <a:prstGeom prst="rect">
            <a:avLst/>
          </a:prstGeom>
          <a:solidFill>
            <a:srgbClr val="071521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709270C-BA96-4932-A20B-B89A2680E60E}"/>
              </a:ext>
            </a:extLst>
          </p:cNvPr>
          <p:cNvSpPr>
            <a:spLocks noGrp="1"/>
          </p:cNvSpPr>
          <p:nvPr/>
        </p:nvSpPr>
        <p:spPr>
          <a:xfrm>
            <a:off x="952500" y="4552950"/>
            <a:ext cx="9906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A combat-proven Ukrainian solution optimized for contested RF environments.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05DE8D1-FA87-4C26-BF30-A454CFB72285}"/>
              </a:ext>
            </a:extLst>
          </p:cNvPr>
          <p:cNvSpPr>
            <a:spLocks noGrp="1"/>
          </p:cNvSpPr>
          <p:nvPr/>
        </p:nvSpPr>
        <p:spPr>
          <a:xfrm>
            <a:off x="952500" y="499110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C9D9E1"/>
                </a:solidFill>
              </a:defRPr>
            </a:pPr>
            <a:r>
              <a:rPr sz="1575" b="0">
                <a:solidFill>
                  <a:srgbClr val="C9D9E1"/>
                </a:solidFill>
              </a:rPr>
              <a:t>Modular stationary and armored configurations enable deployment across critical infrastructure, forward bases and maneuver units.</a:t>
            </a:r>
          </a:p>
        </p:txBody>
      </p:sp>
    </p:spTree>
    <p:extLst>
      <p:ext uri="{BB962C8B-B14F-4D97-AF65-F5344CB8AC3E}">
        <p14:creationId xmlns:p14="http://schemas.microsoft.com/office/powerpoint/2010/main" xmlns="" val="717045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C54CE0B-C65B-4277-9379-A1D3B7AE6F5A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A disciplined evaluation converts capability claims into evidence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7DE1CB8-BC0C-4AF2-9A8F-90B2F6142198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B13884A-5413-4ACF-B99F-C6CA493E3578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11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462CDB3-F28F-46C3-B718-C18779868FA8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47954F7-B640-4F37-B62D-87D80E7F2D8A}"/>
              </a:ext>
            </a:extLst>
          </p:cNvPr>
          <p:cNvSpPr>
            <a:spLocks noGrp="1"/>
          </p:cNvSpPr>
          <p:nvPr/>
        </p:nvSpPr>
        <p:spPr>
          <a:xfrm>
            <a:off x="1381125" y="171450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01820"/>
                </a:solidFill>
              </a:defRPr>
            </a:pPr>
            <a:r>
              <a:rPr sz="1800" b="1">
                <a:solidFill>
                  <a:srgbClr val="101820"/>
                </a:solidFill>
              </a:rPr>
              <a:t>Mission definition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B3C60BC-9AA1-4459-BE17-7E8B6DFB5415}"/>
              </a:ext>
            </a:extLst>
          </p:cNvPr>
          <p:cNvSpPr>
            <a:spLocks noGrp="1"/>
          </p:cNvSpPr>
          <p:nvPr/>
        </p:nvSpPr>
        <p:spPr>
          <a:xfrm>
            <a:off x="3714750" y="1714500"/>
            <a:ext cx="7429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Threat links, protected area, mobility and rules of engagement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6F520FC-8550-44D0-83C4-949E75F30487}"/>
              </a:ext>
            </a:extLst>
          </p:cNvPr>
          <p:cNvSpPr>
            <a:spLocks noGrp="1"/>
          </p:cNvSpPr>
          <p:nvPr/>
        </p:nvSpPr>
        <p:spPr>
          <a:xfrm>
            <a:off x="1381125" y="2276475"/>
            <a:ext cx="9763125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DE550C4-4A07-40B9-8E91-5B3DEEAE2BC1}"/>
              </a:ext>
            </a:extLst>
          </p:cNvPr>
          <p:cNvSpPr>
            <a:spLocks noGrp="1"/>
          </p:cNvSpPr>
          <p:nvPr/>
        </p:nvSpPr>
        <p:spPr>
          <a:xfrm>
            <a:off x="685800" y="2552700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02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11D2ED6-0CC1-4017-9A9C-D92695EB4E27}"/>
              </a:ext>
            </a:extLst>
          </p:cNvPr>
          <p:cNvSpPr>
            <a:spLocks noGrp="1"/>
          </p:cNvSpPr>
          <p:nvPr/>
        </p:nvSpPr>
        <p:spPr>
          <a:xfrm>
            <a:off x="1381125" y="255270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01820"/>
                </a:solidFill>
              </a:defRPr>
            </a:pPr>
            <a:r>
              <a:rPr sz="1800" b="1">
                <a:solidFill>
                  <a:srgbClr val="101820"/>
                </a:solidFill>
              </a:rPr>
              <a:t>Spectrum plan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1B4C605-6E9A-4641-B3C1-487380B09F8C}"/>
              </a:ext>
            </a:extLst>
          </p:cNvPr>
          <p:cNvSpPr>
            <a:spLocks noGrp="1"/>
          </p:cNvSpPr>
          <p:nvPr/>
        </p:nvSpPr>
        <p:spPr>
          <a:xfrm>
            <a:off x="3714750" y="2552700"/>
            <a:ext cx="7429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Permitted bands, exclusions, deconfliction and safety controls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B4FCCD3-F18C-4703-89E5-8CB6B7B483AB}"/>
              </a:ext>
            </a:extLst>
          </p:cNvPr>
          <p:cNvSpPr>
            <a:spLocks noGrp="1"/>
          </p:cNvSpPr>
          <p:nvPr/>
        </p:nvSpPr>
        <p:spPr>
          <a:xfrm>
            <a:off x="1381125" y="3114675"/>
            <a:ext cx="9763125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86085E4-F489-4B98-B884-85B763806EF3}"/>
              </a:ext>
            </a:extLst>
          </p:cNvPr>
          <p:cNvSpPr>
            <a:spLocks noGrp="1"/>
          </p:cNvSpPr>
          <p:nvPr/>
        </p:nvSpPr>
        <p:spPr>
          <a:xfrm>
            <a:off x="685800" y="3390900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39FF1E8-5D60-49BF-B719-49630481F015}"/>
              </a:ext>
            </a:extLst>
          </p:cNvPr>
          <p:cNvSpPr>
            <a:spLocks noGrp="1"/>
          </p:cNvSpPr>
          <p:nvPr/>
        </p:nvSpPr>
        <p:spPr>
          <a:xfrm>
            <a:off x="1381125" y="339090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01820"/>
                </a:solidFill>
              </a:defRPr>
            </a:pPr>
            <a:r>
              <a:rPr sz="1800" b="1">
                <a:solidFill>
                  <a:srgbClr val="101820"/>
                </a:solidFill>
              </a:rPr>
              <a:t>Field trial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BA04822-C25C-4A79-9CC1-5065D6088195}"/>
              </a:ext>
            </a:extLst>
          </p:cNvPr>
          <p:cNvSpPr>
            <a:spLocks noGrp="1"/>
          </p:cNvSpPr>
          <p:nvPr/>
        </p:nvSpPr>
        <p:spPr>
          <a:xfrm>
            <a:off x="3714750" y="3390900"/>
            <a:ext cx="7429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Witnessed detection, bearing accuracy, jamming and GNSS-denial tests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85F422E-A5AF-4A41-BE9C-BF2D22974E77}"/>
              </a:ext>
            </a:extLst>
          </p:cNvPr>
          <p:cNvSpPr>
            <a:spLocks noGrp="1"/>
          </p:cNvSpPr>
          <p:nvPr/>
        </p:nvSpPr>
        <p:spPr>
          <a:xfrm>
            <a:off x="1381125" y="3952875"/>
            <a:ext cx="9763125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41BCE6F-306D-44C3-A408-87BC48E4CD6B}"/>
              </a:ext>
            </a:extLst>
          </p:cNvPr>
          <p:cNvSpPr>
            <a:spLocks noGrp="1"/>
          </p:cNvSpPr>
          <p:nvPr/>
        </p:nvSpPr>
        <p:spPr>
          <a:xfrm>
            <a:off x="685800" y="4229100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04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DB3B042-15FB-4175-BC72-1571918DC932}"/>
              </a:ext>
            </a:extLst>
          </p:cNvPr>
          <p:cNvSpPr>
            <a:spLocks noGrp="1"/>
          </p:cNvSpPr>
          <p:nvPr/>
        </p:nvSpPr>
        <p:spPr>
          <a:xfrm>
            <a:off x="1381125" y="422910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01820"/>
                </a:solidFill>
              </a:defRPr>
            </a:pPr>
            <a:r>
              <a:rPr sz="1800" b="1">
                <a:solidFill>
                  <a:srgbClr val="101820"/>
                </a:solidFill>
              </a:rPr>
              <a:t>Integration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506B5F0-5964-4614-A365-5ED49298BCF9}"/>
              </a:ext>
            </a:extLst>
          </p:cNvPr>
          <p:cNvSpPr>
            <a:spLocks noGrp="1"/>
          </p:cNvSpPr>
          <p:nvPr/>
        </p:nvSpPr>
        <p:spPr>
          <a:xfrm>
            <a:off x="3714750" y="4229100"/>
            <a:ext cx="7429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Power, mast, vehicle, C2 interface, training and sustainment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A0E9DD9F-D859-4334-933F-BDF20203C109}"/>
              </a:ext>
            </a:extLst>
          </p:cNvPr>
          <p:cNvSpPr>
            <a:spLocks noGrp="1"/>
          </p:cNvSpPr>
          <p:nvPr/>
        </p:nvSpPr>
        <p:spPr>
          <a:xfrm>
            <a:off x="1381125" y="4791075"/>
            <a:ext cx="9763125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6C6F502-B9EA-435E-948B-EF466C3BAEFC}"/>
              </a:ext>
            </a:extLst>
          </p:cNvPr>
          <p:cNvSpPr>
            <a:spLocks noGrp="1"/>
          </p:cNvSpPr>
          <p:nvPr/>
        </p:nvSpPr>
        <p:spPr>
          <a:xfrm>
            <a:off x="685800" y="5067300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05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F7F1BD4-7C28-4377-A931-58D0B2D4333A}"/>
              </a:ext>
            </a:extLst>
          </p:cNvPr>
          <p:cNvSpPr>
            <a:spLocks noGrp="1"/>
          </p:cNvSpPr>
          <p:nvPr/>
        </p:nvSpPr>
        <p:spPr>
          <a:xfrm>
            <a:off x="1381125" y="506730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01820"/>
                </a:solidFill>
              </a:defRPr>
            </a:pPr>
            <a:r>
              <a:rPr sz="1800" b="1">
                <a:solidFill>
                  <a:srgbClr val="101820"/>
                </a:solidFill>
              </a:rPr>
              <a:t>Acceptance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824E2CD4-536F-44F4-9643-625D59704FB4}"/>
              </a:ext>
            </a:extLst>
          </p:cNvPr>
          <p:cNvSpPr>
            <a:spLocks noGrp="1"/>
          </p:cNvSpPr>
          <p:nvPr/>
        </p:nvSpPr>
        <p:spPr>
          <a:xfrm>
            <a:off x="3714750" y="5067300"/>
            <a:ext cx="7429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Agreed KPIs, logs, test conditions and configuration baseline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9D2E6B3-C3E0-445F-A373-85726E008421}"/>
              </a:ext>
            </a:extLst>
          </p:cNvPr>
          <p:cNvSpPr>
            <a:spLocks noGrp="1"/>
          </p:cNvSpPr>
          <p:nvPr/>
        </p:nvSpPr>
        <p:spPr>
          <a:xfrm>
            <a:off x="1381125" y="5629275"/>
            <a:ext cx="9763125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xmlns="" val="1003906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F9D2036-AB1E-48E8-8916-C607D441627E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Buyer due diligence should focus on configuration and control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9C41289-FF27-4AA6-ADD8-94950FB7F125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66BCAB4-CCD4-455A-914C-932082A0E09A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12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F0D4F62-D59D-4432-857B-E95AE109A66E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Performance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C7E7B72-F6F8-4904-A9F6-256531300147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49053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Test ranges, antenna height, target profiles and probability of detection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682AA1E-30A8-4E4C-BF28-C27D98FC9470}"/>
              </a:ext>
            </a:extLst>
          </p:cNvPr>
          <p:cNvSpPr>
            <a:spLocks noGrp="1"/>
          </p:cNvSpPr>
          <p:nvPr/>
        </p:nvSpPr>
        <p:spPr>
          <a:xfrm>
            <a:off x="6115050" y="17145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Spectrum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B269CFA-ABB0-4A88-A02D-EB70D4E556FC}"/>
              </a:ext>
            </a:extLst>
          </p:cNvPr>
          <p:cNvSpPr>
            <a:spLocks noGrp="1"/>
          </p:cNvSpPr>
          <p:nvPr/>
        </p:nvSpPr>
        <p:spPr>
          <a:xfrm>
            <a:off x="6115050" y="2076450"/>
            <a:ext cx="49053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Exact bands, simultaneous channels, waveform library and update process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29C1AFD-3598-4547-A28E-1DA62898B3A9}"/>
              </a:ext>
            </a:extLst>
          </p:cNvPr>
          <p:cNvSpPr>
            <a:spLocks noGrp="1"/>
          </p:cNvSpPr>
          <p:nvPr/>
        </p:nvSpPr>
        <p:spPr>
          <a:xfrm>
            <a:off x="685800" y="30003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Operations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D0CDB73-62AA-4753-A51D-D0A1E79B27C6}"/>
              </a:ext>
            </a:extLst>
          </p:cNvPr>
          <p:cNvSpPr>
            <a:spLocks noGrp="1"/>
          </p:cNvSpPr>
          <p:nvPr/>
        </p:nvSpPr>
        <p:spPr>
          <a:xfrm>
            <a:off x="685800" y="3362325"/>
            <a:ext cx="49053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Crew size, setup time, on-the-move limits and user interface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CF8F5ED-9440-4E10-B69C-06B7E9D26A7B}"/>
              </a:ext>
            </a:extLst>
          </p:cNvPr>
          <p:cNvSpPr>
            <a:spLocks noGrp="1"/>
          </p:cNvSpPr>
          <p:nvPr/>
        </p:nvSpPr>
        <p:spPr>
          <a:xfrm>
            <a:off x="6115050" y="30003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Integration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CCEE3A9-9634-41DF-8575-2EE5538645E9}"/>
              </a:ext>
            </a:extLst>
          </p:cNvPr>
          <p:cNvSpPr>
            <a:spLocks noGrp="1"/>
          </p:cNvSpPr>
          <p:nvPr/>
        </p:nvSpPr>
        <p:spPr>
          <a:xfrm>
            <a:off x="6115050" y="3362325"/>
            <a:ext cx="49053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Power demand, mass, mast loads, vehicle EMC and C2 interfaces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C0F520F-7D04-4FC6-8B12-842E0902C214}"/>
              </a:ext>
            </a:extLst>
          </p:cNvPr>
          <p:cNvSpPr>
            <a:spLocks noGrp="1"/>
          </p:cNvSpPr>
          <p:nvPr/>
        </p:nvSpPr>
        <p:spPr>
          <a:xfrm>
            <a:off x="685800" y="42862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Compliance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E3AB6B6-1A09-47B8-934D-81BC050E1E7B}"/>
              </a:ext>
            </a:extLst>
          </p:cNvPr>
          <p:cNvSpPr>
            <a:spLocks noGrp="1"/>
          </p:cNvSpPr>
          <p:nvPr/>
        </p:nvSpPr>
        <p:spPr>
          <a:xfrm>
            <a:off x="685800" y="4648200"/>
            <a:ext cx="49053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Export authorization, end use, national RF permissions and safety case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C70DC06-05E2-4E89-97F8-EE70F9C4DB33}"/>
              </a:ext>
            </a:extLst>
          </p:cNvPr>
          <p:cNvSpPr>
            <a:spLocks noGrp="1"/>
          </p:cNvSpPr>
          <p:nvPr/>
        </p:nvSpPr>
        <p:spPr>
          <a:xfrm>
            <a:off x="6115050" y="42862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Support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2B1B9D9-BABD-4872-B917-BE497BA3FB65}"/>
              </a:ext>
            </a:extLst>
          </p:cNvPr>
          <p:cNvSpPr>
            <a:spLocks noGrp="1"/>
          </p:cNvSpPr>
          <p:nvPr/>
        </p:nvSpPr>
        <p:spPr>
          <a:xfrm>
            <a:off x="6115050" y="4648200"/>
            <a:ext cx="49053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01820"/>
                </a:solidFill>
              </a:defRPr>
            </a:pPr>
            <a:r>
              <a:rPr sz="1425" b="0">
                <a:solidFill>
                  <a:srgbClr val="101820"/>
                </a:solidFill>
              </a:rPr>
              <a:t>Training, spares, software updates, warranty and repair turnaround</a:t>
            </a:r>
          </a:p>
        </p:txBody>
      </p:sp>
    </p:spTree>
    <p:extLst>
      <p:ext uri="{BB962C8B-B14F-4D97-AF65-F5344CB8AC3E}">
        <p14:creationId xmlns:p14="http://schemas.microsoft.com/office/powerpoint/2010/main" xmlns="" val="803330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5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55E1C6E-F0DE-4064-8DC3-655B855395F8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FFFFFF"/>
                </a:solidFill>
              </a:defRPr>
            </a:pPr>
            <a:r>
              <a:rPr sz="3225" b="1">
                <a:solidFill>
                  <a:srgbClr val="FFFFFF"/>
                </a:solidFill>
              </a:rPr>
              <a:t>Recommended next step: a controlled customer demonstration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74ACDAE-64F7-4B87-BB2A-10DDBDBAD877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EFD85D2-9DAF-4FE3-892F-4D6B0BD4575A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8CA2B2"/>
                </a:solidFill>
              </a:defRPr>
            </a:pPr>
            <a:r>
              <a:rPr sz="1200" b="1">
                <a:solidFill>
                  <a:srgbClr val="8CA2B2"/>
                </a:solidFill>
              </a:rPr>
              <a:t>13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3804483-8279-4A9E-9E73-468841388FB7}"/>
              </a:ext>
            </a:extLst>
          </p:cNvPr>
          <p:cNvSpPr>
            <a:spLocks noGrp="1"/>
          </p:cNvSpPr>
          <p:nvPr/>
        </p:nvSpPr>
        <p:spPr>
          <a:xfrm>
            <a:off x="685800" y="1952625"/>
            <a:ext cx="666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21C4D6"/>
                </a:solidFill>
              </a:defRPr>
            </a:pPr>
            <a:r>
              <a:rPr sz="3900" b="1">
                <a:solidFill>
                  <a:srgbClr val="21C4D6"/>
                </a:solidFill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B8B8819-5598-49AD-806C-80E8F064E0CC}"/>
              </a:ext>
            </a:extLst>
          </p:cNvPr>
          <p:cNvSpPr>
            <a:spLocks noGrp="1"/>
          </p:cNvSpPr>
          <p:nvPr/>
        </p:nvSpPr>
        <p:spPr>
          <a:xfrm>
            <a:off x="1428750" y="1952625"/>
            <a:ext cx="200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Share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94CEBBD-22BA-4153-AEBF-1528211A8947}"/>
              </a:ext>
            </a:extLst>
          </p:cNvPr>
          <p:cNvSpPr>
            <a:spLocks noGrp="1"/>
          </p:cNvSpPr>
          <p:nvPr/>
        </p:nvSpPr>
        <p:spPr>
          <a:xfrm>
            <a:off x="1428750" y="2381250"/>
            <a:ext cx="304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BBD0DB"/>
                </a:solidFill>
              </a:defRPr>
            </a:pPr>
            <a:r>
              <a:rPr sz="1575" b="0">
                <a:solidFill>
                  <a:srgbClr val="BBD0DB"/>
                </a:solidFill>
              </a:rPr>
              <a:t>Current export datasheet and proposed configuration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FBED2B4-EE1E-4179-B65F-DCDC2DFCA750}"/>
              </a:ext>
            </a:extLst>
          </p:cNvPr>
          <p:cNvSpPr>
            <a:spLocks noGrp="1"/>
          </p:cNvSpPr>
          <p:nvPr/>
        </p:nvSpPr>
        <p:spPr>
          <a:xfrm>
            <a:off x="4572000" y="1952625"/>
            <a:ext cx="666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21C4D6"/>
                </a:solidFill>
              </a:defRPr>
            </a:pPr>
            <a:r>
              <a:rPr sz="3900" b="1">
                <a:solidFill>
                  <a:srgbClr val="21C4D6"/>
                </a:solidFill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0A87AB6-7788-4BCB-85D7-526EC4A29BDB}"/>
              </a:ext>
            </a:extLst>
          </p:cNvPr>
          <p:cNvSpPr>
            <a:spLocks noGrp="1"/>
          </p:cNvSpPr>
          <p:nvPr/>
        </p:nvSpPr>
        <p:spPr>
          <a:xfrm>
            <a:off x="5314950" y="1952625"/>
            <a:ext cx="200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Define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19DECA4-7541-4310-9615-6B04FDBF36CF}"/>
              </a:ext>
            </a:extLst>
          </p:cNvPr>
          <p:cNvSpPr>
            <a:spLocks noGrp="1"/>
          </p:cNvSpPr>
          <p:nvPr/>
        </p:nvSpPr>
        <p:spPr>
          <a:xfrm>
            <a:off x="5314950" y="2381250"/>
            <a:ext cx="304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BBD0DB"/>
                </a:solidFill>
              </a:defRPr>
            </a:pPr>
            <a:r>
              <a:rPr sz="1575" b="0">
                <a:solidFill>
                  <a:srgbClr val="BBD0DB"/>
                </a:solidFill>
              </a:rPr>
              <a:t>Customer threats, site geometry and spectrum constraints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B87DC8C-8E21-4291-8D43-1860876816A2}"/>
              </a:ext>
            </a:extLst>
          </p:cNvPr>
          <p:cNvSpPr>
            <a:spLocks noGrp="1"/>
          </p:cNvSpPr>
          <p:nvPr/>
        </p:nvSpPr>
        <p:spPr>
          <a:xfrm>
            <a:off x="8458200" y="1952625"/>
            <a:ext cx="666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21C4D6"/>
                </a:solidFill>
              </a:defRPr>
            </a:pPr>
            <a:r>
              <a:rPr sz="3900" b="1">
                <a:solidFill>
                  <a:srgbClr val="21C4D6"/>
                </a:solidFill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030737F-9C09-4537-B7DE-7C719B363204}"/>
              </a:ext>
            </a:extLst>
          </p:cNvPr>
          <p:cNvSpPr>
            <a:spLocks noGrp="1"/>
          </p:cNvSpPr>
          <p:nvPr/>
        </p:nvSpPr>
        <p:spPr>
          <a:xfrm>
            <a:off x="9201150" y="1952625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Demonstrate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535A2AB-83AD-40E3-9673-895FBC78D1A2}"/>
              </a:ext>
            </a:extLst>
          </p:cNvPr>
          <p:cNvSpPr>
            <a:spLocks noGrp="1"/>
          </p:cNvSpPr>
          <p:nvPr/>
        </p:nvSpPr>
        <p:spPr>
          <a:xfrm>
            <a:off x="9201150" y="2381250"/>
            <a:ext cx="2286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BBD0DB"/>
                </a:solidFill>
              </a:defRPr>
            </a:pPr>
            <a:r>
              <a:rPr sz="1575" b="0">
                <a:solidFill>
                  <a:srgbClr val="BBD0DB"/>
                </a:solidFill>
              </a:rPr>
              <a:t>Witnessed trial with agreed test conditions and KPIs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E62AD1B-9C5E-4A06-BBC9-DDCFAE829C9F}"/>
              </a:ext>
            </a:extLst>
          </p:cNvPr>
          <p:cNvSpPr>
            <a:spLocks noGrp="1"/>
          </p:cNvSpPr>
          <p:nvPr/>
        </p:nvSpPr>
        <p:spPr>
          <a:xfrm>
            <a:off x="685800" y="4191000"/>
            <a:ext cx="10820400" cy="19050"/>
          </a:xfrm>
          <a:prstGeom prst="rect">
            <a:avLst/>
          </a:prstGeom>
          <a:solidFill>
            <a:srgbClr val="355064"/>
          </a:solidFill>
          <a:ln w="0">
            <a:noFill/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C9AE2CD-41C7-4B1F-8411-7F1D27CD2F07}"/>
              </a:ext>
            </a:extLst>
          </p:cNvPr>
          <p:cNvSpPr>
            <a:spLocks noGrp="1"/>
          </p:cNvSpPr>
          <p:nvPr/>
        </p:nvSpPr>
        <p:spPr>
          <a:xfrm>
            <a:off x="3905250" y="4629150"/>
            <a:ext cx="723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RF-domain protection engineered for contested environments.</a:t>
            </a:r>
          </a:p>
        </p:txBody>
      </p:sp>
    </p:spTree>
    <p:extLst>
      <p:ext uri="{BB962C8B-B14F-4D97-AF65-F5344CB8AC3E}">
        <p14:creationId xmlns:p14="http://schemas.microsoft.com/office/powerpoint/2010/main" xmlns="" val="5588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722AA2C-8557-4340-B7E8-1D4BCD6B3F2A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One system addresses four RF-domain threats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3F52F57-32AC-400F-8549-1AA89B9F8DC9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8F81D3E-0E6B-47A3-BCC8-F486FC3721D8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02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A951FAB-142F-4733-BF5A-0906360D0D42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0D77AEB-95EA-449D-83C4-ACC4DB10B74D}"/>
              </a:ext>
            </a:extLst>
          </p:cNvPr>
          <p:cNvSpPr>
            <a:spLocks noGrp="1"/>
          </p:cNvSpPr>
          <p:nvPr/>
        </p:nvSpPr>
        <p:spPr>
          <a:xfrm>
            <a:off x="1381125" y="1809750"/>
            <a:ext cx="2000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Detect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E1DAFCD-DAAB-412B-B93C-4C1B6C702E13}"/>
              </a:ext>
            </a:extLst>
          </p:cNvPr>
          <p:cNvSpPr>
            <a:spLocks noGrp="1"/>
          </p:cNvSpPr>
          <p:nvPr/>
        </p:nvSpPr>
        <p:spPr>
          <a:xfrm>
            <a:off x="3571875" y="1809750"/>
            <a:ext cx="7334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5D6872"/>
                </a:solidFill>
              </a:defRPr>
            </a:pPr>
            <a:r>
              <a:rPr sz="1650" b="0">
                <a:solidFill>
                  <a:srgbClr val="5D6872"/>
                </a:solidFill>
              </a:rPr>
              <a:t>Passive RF reconnaissance and automated direction finding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1421488-AA65-4771-B971-C2D42F86908D}"/>
              </a:ext>
            </a:extLst>
          </p:cNvPr>
          <p:cNvSpPr>
            <a:spLocks noGrp="1"/>
          </p:cNvSpPr>
          <p:nvPr/>
        </p:nvSpPr>
        <p:spPr>
          <a:xfrm>
            <a:off x="1381125" y="2457450"/>
            <a:ext cx="9525000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091841C-73A4-4910-ABED-CFA7CDE63CA3}"/>
              </a:ext>
            </a:extLst>
          </p:cNvPr>
          <p:cNvSpPr>
            <a:spLocks noGrp="1"/>
          </p:cNvSpPr>
          <p:nvPr/>
        </p:nvSpPr>
        <p:spPr>
          <a:xfrm>
            <a:off x="685800" y="2809875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02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239618A-1050-4CB4-BE51-D9B059A1B3A6}"/>
              </a:ext>
            </a:extLst>
          </p:cNvPr>
          <p:cNvSpPr>
            <a:spLocks noGrp="1"/>
          </p:cNvSpPr>
          <p:nvPr/>
        </p:nvSpPr>
        <p:spPr>
          <a:xfrm>
            <a:off x="1381125" y="2809875"/>
            <a:ext cx="2000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Disrupt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DA3DE4C-C199-4482-847D-A0029671B96D}"/>
              </a:ext>
            </a:extLst>
          </p:cNvPr>
          <p:cNvSpPr>
            <a:spLocks noGrp="1"/>
          </p:cNvSpPr>
          <p:nvPr/>
        </p:nvSpPr>
        <p:spPr>
          <a:xfrm>
            <a:off x="3571875" y="2809875"/>
            <a:ext cx="7334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5D6872"/>
                </a:solidFill>
              </a:defRPr>
            </a:pPr>
            <a:r>
              <a:rPr sz="1650" b="0">
                <a:solidFill>
                  <a:srgbClr val="5D6872"/>
                </a:solidFill>
              </a:rPr>
              <a:t>UAS command, telemetry and video links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D99903A-CF6B-4148-9055-9CD954DB77FF}"/>
              </a:ext>
            </a:extLst>
          </p:cNvPr>
          <p:cNvSpPr>
            <a:spLocks noGrp="1"/>
          </p:cNvSpPr>
          <p:nvPr/>
        </p:nvSpPr>
        <p:spPr>
          <a:xfrm>
            <a:off x="1381125" y="3457575"/>
            <a:ext cx="9525000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9D8B8CB-8CD4-4B35-997F-52B3A010747C}"/>
              </a:ext>
            </a:extLst>
          </p:cNvPr>
          <p:cNvSpPr>
            <a:spLocks noGrp="1"/>
          </p:cNvSpPr>
          <p:nvPr/>
        </p:nvSpPr>
        <p:spPr>
          <a:xfrm>
            <a:off x="685800" y="3810000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13E7514-4CCA-4395-8659-6C0087F306A5}"/>
              </a:ext>
            </a:extLst>
          </p:cNvPr>
          <p:cNvSpPr>
            <a:spLocks noGrp="1"/>
          </p:cNvSpPr>
          <p:nvPr/>
        </p:nvSpPr>
        <p:spPr>
          <a:xfrm>
            <a:off x="1381125" y="3810000"/>
            <a:ext cx="2000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Deny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EB79D6D-F9C8-4B75-910D-D3A455DD2B12}"/>
              </a:ext>
            </a:extLst>
          </p:cNvPr>
          <p:cNvSpPr>
            <a:spLocks noGrp="1"/>
          </p:cNvSpPr>
          <p:nvPr/>
        </p:nvSpPr>
        <p:spPr>
          <a:xfrm>
            <a:off x="3571875" y="3810000"/>
            <a:ext cx="7334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5D6872"/>
                </a:solidFill>
              </a:defRPr>
            </a:pPr>
            <a:r>
              <a:rPr sz="1650" b="0">
                <a:solidFill>
                  <a:srgbClr val="5D6872"/>
                </a:solidFill>
              </a:rPr>
              <a:t>GNSS signals inside a localized protection zone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E70D128-DC92-4C65-AED6-1EF77117BF4D}"/>
              </a:ext>
            </a:extLst>
          </p:cNvPr>
          <p:cNvSpPr>
            <a:spLocks noGrp="1"/>
          </p:cNvSpPr>
          <p:nvPr/>
        </p:nvSpPr>
        <p:spPr>
          <a:xfrm>
            <a:off x="1381125" y="4457700"/>
            <a:ext cx="9525000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1B1C0F8-4F8C-4006-B9D0-C3083A764982}"/>
              </a:ext>
            </a:extLst>
          </p:cNvPr>
          <p:cNvSpPr>
            <a:spLocks noGrp="1"/>
          </p:cNvSpPr>
          <p:nvPr/>
        </p:nvSpPr>
        <p:spPr>
          <a:xfrm>
            <a:off x="685800" y="4810125"/>
            <a:ext cx="523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04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6C9C804-2911-4200-B68B-9A86FD404CDF}"/>
              </a:ext>
            </a:extLst>
          </p:cNvPr>
          <p:cNvSpPr>
            <a:spLocks noGrp="1"/>
          </p:cNvSpPr>
          <p:nvPr/>
        </p:nvSpPr>
        <p:spPr>
          <a:xfrm>
            <a:off x="1381125" y="4810125"/>
            <a:ext cx="2000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Interdict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385051E-5D49-4717-B1FB-557E861DD0CA}"/>
              </a:ext>
            </a:extLst>
          </p:cNvPr>
          <p:cNvSpPr>
            <a:spLocks noGrp="1"/>
          </p:cNvSpPr>
          <p:nvPr/>
        </p:nvSpPr>
        <p:spPr>
          <a:xfrm>
            <a:off x="3571875" y="4810125"/>
            <a:ext cx="7334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5D6872"/>
                </a:solidFill>
              </a:defRPr>
            </a:pPr>
            <a:r>
              <a:rPr sz="1650" b="0">
                <a:solidFill>
                  <a:srgbClr val="5D6872"/>
                </a:solidFill>
              </a:rPr>
              <a:t>Cellular and tactical VHF communications where authorized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F2224B9A-576D-4C1C-9C70-3DBBC0A100C4}"/>
              </a:ext>
            </a:extLst>
          </p:cNvPr>
          <p:cNvSpPr>
            <a:spLocks noGrp="1"/>
          </p:cNvSpPr>
          <p:nvPr/>
        </p:nvSpPr>
        <p:spPr>
          <a:xfrm>
            <a:off x="1381125" y="5457825"/>
            <a:ext cx="9525000" cy="952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xmlns="" val="1082892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52C8BC2-62D0-4945-A18B-E16569EB7D56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Passive awareness comes before active defeat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173F2CA-978B-4E4E-90D5-EC1C3BC64638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72552B1-A047-432A-9237-BABB5DEB55DF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03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8987D17-30AB-4224-B6B0-BCFD60C0F031}"/>
              </a:ext>
            </a:extLst>
          </p:cNvPr>
          <p:cNvSpPr>
            <a:spLocks noGrp="1"/>
          </p:cNvSpPr>
          <p:nvPr/>
        </p:nvSpPr>
        <p:spPr>
          <a:xfrm>
            <a:off x="742950" y="1933575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500" b="1">
                <a:solidFill>
                  <a:srgbClr val="21C4D6"/>
                </a:solidFill>
              </a:defRPr>
            </a:pPr>
            <a:r>
              <a:rPr sz="4500" b="1">
                <a:solidFill>
                  <a:srgbClr val="21C4D6"/>
                </a:solidFill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BE08038-35A8-440A-A397-CA7F756D8359}"/>
              </a:ext>
            </a:extLst>
          </p:cNvPr>
          <p:cNvSpPr>
            <a:spLocks noGrp="1"/>
          </p:cNvSpPr>
          <p:nvPr/>
        </p:nvSpPr>
        <p:spPr>
          <a:xfrm>
            <a:off x="1571625" y="1952625"/>
            <a:ext cx="2286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01820"/>
                </a:solidFill>
              </a:defRPr>
            </a:pPr>
            <a:r>
              <a:rPr sz="1950" b="1">
                <a:solidFill>
                  <a:srgbClr val="101820"/>
                </a:solidFill>
              </a:rPr>
              <a:t>SENSE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F31042B-3634-4018-9F6D-6C755CE57EA2}"/>
              </a:ext>
            </a:extLst>
          </p:cNvPr>
          <p:cNvSpPr>
            <a:spLocks noGrp="1"/>
          </p:cNvSpPr>
          <p:nvPr/>
        </p:nvSpPr>
        <p:spPr>
          <a:xfrm>
            <a:off x="1571625" y="2324100"/>
            <a:ext cx="3714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5D6872"/>
                </a:solidFill>
              </a:defRPr>
            </a:pPr>
            <a:r>
              <a:rPr sz="1650" b="0">
                <a:solidFill>
                  <a:srgbClr val="5D6872"/>
                </a:solidFill>
              </a:rPr>
              <a:t>Monitor the RF environment without broadcasting a radar signature.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EE2FDF3-7941-4EFA-A279-AF731CDA41F4}"/>
              </a:ext>
            </a:extLst>
          </p:cNvPr>
          <p:cNvSpPr>
            <a:spLocks noGrp="1"/>
          </p:cNvSpPr>
          <p:nvPr/>
        </p:nvSpPr>
        <p:spPr>
          <a:xfrm>
            <a:off x="5619750" y="1809750"/>
            <a:ext cx="19050" cy="3381375"/>
          </a:xfrm>
          <a:prstGeom prst="rect">
            <a:avLst/>
          </a:prstGeom>
          <a:solidFill>
            <a:srgbClr val="C8D0D5"/>
          </a:solidFill>
          <a:ln w="0">
            <a:noFill/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DF388DE-60D7-4D0A-9E75-2C9B3C1F6320}"/>
              </a:ext>
            </a:extLst>
          </p:cNvPr>
          <p:cNvSpPr>
            <a:spLocks noGrp="1"/>
          </p:cNvSpPr>
          <p:nvPr/>
        </p:nvSpPr>
        <p:spPr>
          <a:xfrm>
            <a:off x="6048375" y="1933575"/>
            <a:ext cx="66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500" b="1">
                <a:solidFill>
                  <a:srgbClr val="21C4D6"/>
                </a:solidFill>
              </a:defRPr>
            </a:pPr>
            <a:r>
              <a:rPr sz="4500" b="1">
                <a:solidFill>
                  <a:srgbClr val="21C4D6"/>
                </a:solidFill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A88AC79-A028-4D46-9202-F6F5A89BDC8E}"/>
              </a:ext>
            </a:extLst>
          </p:cNvPr>
          <p:cNvSpPr>
            <a:spLocks noGrp="1"/>
          </p:cNvSpPr>
          <p:nvPr/>
        </p:nvSpPr>
        <p:spPr>
          <a:xfrm>
            <a:off x="6858000" y="1952625"/>
            <a:ext cx="2286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01820"/>
                </a:solidFill>
              </a:defRPr>
            </a:pPr>
            <a:r>
              <a:rPr sz="1950" b="1">
                <a:solidFill>
                  <a:srgbClr val="101820"/>
                </a:solidFill>
              </a:rPr>
              <a:t>LOCATE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A14C969-2ABF-4342-8D0F-8FD4BDA98570}"/>
              </a:ext>
            </a:extLst>
          </p:cNvPr>
          <p:cNvSpPr>
            <a:spLocks noGrp="1"/>
          </p:cNvSpPr>
          <p:nvPr/>
        </p:nvSpPr>
        <p:spPr>
          <a:xfrm>
            <a:off x="6858000" y="2324100"/>
            <a:ext cx="4000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5D6872"/>
                </a:solidFill>
              </a:defRPr>
            </a:pPr>
            <a:r>
              <a:rPr sz="1650" b="0">
                <a:solidFill>
                  <a:srgbClr val="5D6872"/>
                </a:solidFill>
              </a:rPr>
              <a:t>Identify likely aerial emitters and estimate bearing to the UAV or control station.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FEDAA89-F606-4895-8597-358C98DBC4C5}"/>
              </a:ext>
            </a:extLst>
          </p:cNvPr>
          <p:cNvSpPr>
            <a:spLocks noGrp="1"/>
          </p:cNvSpPr>
          <p:nvPr/>
        </p:nvSpPr>
        <p:spPr>
          <a:xfrm>
            <a:off x="685800" y="5381625"/>
            <a:ext cx="10820400" cy="685800"/>
          </a:xfrm>
          <a:prstGeom prst="rect">
            <a:avLst/>
          </a:prstGeom>
          <a:solidFill>
            <a:srgbClr val="071521"/>
          </a:solidFill>
          <a:ln w="0">
            <a:noFill/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7EB8809-CF20-403A-9AF5-C98F95B4A084}"/>
              </a:ext>
            </a:extLst>
          </p:cNvPr>
          <p:cNvSpPr>
            <a:spLocks noGrp="1"/>
          </p:cNvSpPr>
          <p:nvPr/>
        </p:nvSpPr>
        <p:spPr>
          <a:xfrm>
            <a:off x="952500" y="5476875"/>
            <a:ext cx="2952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Operator-controlled response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300AEBE-69E0-4B05-8AA7-93F186A0C248}"/>
              </a:ext>
            </a:extLst>
          </p:cNvPr>
          <p:cNvSpPr>
            <a:spLocks noGrp="1"/>
          </p:cNvSpPr>
          <p:nvPr/>
        </p:nvSpPr>
        <p:spPr>
          <a:xfrm>
            <a:off x="4000500" y="5476875"/>
            <a:ext cx="7143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C9D9E1"/>
                </a:solidFill>
              </a:defRPr>
            </a:pPr>
            <a:r>
              <a:rPr sz="1575" b="0">
                <a:solidFill>
                  <a:srgbClr val="C9D9E1"/>
                </a:solidFill>
              </a:rPr>
              <a:t>Jamming begins only after identification, rules of engagement and mission need are established.</a:t>
            </a:r>
          </a:p>
        </p:txBody>
      </p:sp>
    </p:spTree>
    <p:extLst>
      <p:ext uri="{BB962C8B-B14F-4D97-AF65-F5344CB8AC3E}">
        <p14:creationId xmlns:p14="http://schemas.microsoft.com/office/powerpoint/2010/main" xmlns="" val="1254907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3C4DBAF-AE26-470A-9F3D-D2DBF727E780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Claimed coverage extends across the tactical engagement area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0FF8E8E-71AB-41AD-BC58-0B147D0AE3E9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3822614-2D6E-4F5B-B059-1080815B28DA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04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E1E90BC-7D56-46AA-A9F5-77EBB465DF88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3238500" cy="1790700"/>
          </a:xfrm>
          <a:prstGeom prst="rect">
            <a:avLst/>
          </a:prstGeom>
          <a:solidFill>
            <a:srgbClr val="EEF2F4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4731A04-777E-4681-9BA6-8AB06676F78D}"/>
              </a:ext>
            </a:extLst>
          </p:cNvPr>
          <p:cNvSpPr>
            <a:spLocks noGrp="1"/>
          </p:cNvSpPr>
          <p:nvPr/>
        </p:nvSpPr>
        <p:spPr>
          <a:xfrm>
            <a:off x="895350" y="1981200"/>
            <a:ext cx="28194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101820"/>
                </a:solidFill>
              </a:defRPr>
            </a:pPr>
            <a:r>
              <a:rPr sz="3900" b="1">
                <a:solidFill>
                  <a:srgbClr val="101820"/>
                </a:solidFill>
              </a:rPr>
              <a:t>20 km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22D009F-5F9D-431E-8BCF-68A9ACFDADFF}"/>
              </a:ext>
            </a:extLst>
          </p:cNvPr>
          <p:cNvSpPr>
            <a:spLocks noGrp="1"/>
          </p:cNvSpPr>
          <p:nvPr/>
        </p:nvSpPr>
        <p:spPr>
          <a:xfrm>
            <a:off x="895350" y="2676525"/>
            <a:ext cx="457200" cy="38100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D9F4EA3-4C1F-459B-8287-B2787726CB07}"/>
              </a:ext>
            </a:extLst>
          </p:cNvPr>
          <p:cNvSpPr>
            <a:spLocks noGrp="1"/>
          </p:cNvSpPr>
          <p:nvPr/>
        </p:nvSpPr>
        <p:spPr>
          <a:xfrm>
            <a:off x="895350" y="2819400"/>
            <a:ext cx="2819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1820"/>
                </a:solidFill>
              </a:defRPr>
            </a:pPr>
            <a:r>
              <a:rPr sz="1650" b="1">
                <a:solidFill>
                  <a:srgbClr val="101820"/>
                </a:solidFill>
              </a:rPr>
              <a:t>Passive detection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0CFED0B-1D5A-4CF2-A723-E4B5C3CEBE8E}"/>
              </a:ext>
            </a:extLst>
          </p:cNvPr>
          <p:cNvSpPr>
            <a:spLocks noGrp="1"/>
          </p:cNvSpPr>
          <p:nvPr/>
        </p:nvSpPr>
        <p:spPr>
          <a:xfrm>
            <a:off x="895350" y="3133725"/>
            <a:ext cx="2819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UAV and ground-control RF emitters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02D4D77-448A-4838-B563-1F31190EA134}"/>
              </a:ext>
            </a:extLst>
          </p:cNvPr>
          <p:cNvSpPr>
            <a:spLocks noGrp="1"/>
          </p:cNvSpPr>
          <p:nvPr/>
        </p:nvSpPr>
        <p:spPr>
          <a:xfrm>
            <a:off x="4476750" y="1809750"/>
            <a:ext cx="3238500" cy="1790700"/>
          </a:xfrm>
          <a:prstGeom prst="rect">
            <a:avLst/>
          </a:prstGeom>
          <a:solidFill>
            <a:srgbClr val="EEF2F4"/>
          </a:solidFill>
          <a:ln w="0">
            <a:noFill/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5941B63-4C9B-4A6A-BC09-0B87A0873E13}"/>
              </a:ext>
            </a:extLst>
          </p:cNvPr>
          <p:cNvSpPr>
            <a:spLocks noGrp="1"/>
          </p:cNvSpPr>
          <p:nvPr/>
        </p:nvSpPr>
        <p:spPr>
          <a:xfrm>
            <a:off x="4686300" y="1981200"/>
            <a:ext cx="28194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101820"/>
                </a:solidFill>
              </a:defRPr>
            </a:pPr>
            <a:r>
              <a:rPr sz="3900" b="1">
                <a:solidFill>
                  <a:srgbClr val="101820"/>
                </a:solidFill>
              </a:rPr>
              <a:t>15 km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58E144B-FBAC-4913-AFF2-C7EA4B36CF8F}"/>
              </a:ext>
            </a:extLst>
          </p:cNvPr>
          <p:cNvSpPr>
            <a:spLocks noGrp="1"/>
          </p:cNvSpPr>
          <p:nvPr/>
        </p:nvSpPr>
        <p:spPr>
          <a:xfrm>
            <a:off x="4686300" y="2676525"/>
            <a:ext cx="457200" cy="38100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97F5D6A-4143-47A2-A3E2-2161D71DFF92}"/>
              </a:ext>
            </a:extLst>
          </p:cNvPr>
          <p:cNvSpPr>
            <a:spLocks noGrp="1"/>
          </p:cNvSpPr>
          <p:nvPr/>
        </p:nvSpPr>
        <p:spPr>
          <a:xfrm>
            <a:off x="4686300" y="2819400"/>
            <a:ext cx="2819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1820"/>
                </a:solidFill>
              </a:defRPr>
            </a:pPr>
            <a:r>
              <a:rPr sz="1650" b="1">
                <a:solidFill>
                  <a:srgbClr val="101820"/>
                </a:solidFill>
              </a:rPr>
              <a:t>Electronic jamming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C5584FE-2FAB-436D-AFC8-A1255EC6ADDF}"/>
              </a:ext>
            </a:extLst>
          </p:cNvPr>
          <p:cNvSpPr>
            <a:spLocks noGrp="1"/>
          </p:cNvSpPr>
          <p:nvPr/>
        </p:nvSpPr>
        <p:spPr>
          <a:xfrm>
            <a:off x="4686300" y="3133725"/>
            <a:ext cx="2819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Control, telemetry and video links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91D0CE8-01FF-4EEB-A7BF-BDD376AD780C}"/>
              </a:ext>
            </a:extLst>
          </p:cNvPr>
          <p:cNvSpPr>
            <a:spLocks noGrp="1"/>
          </p:cNvSpPr>
          <p:nvPr/>
        </p:nvSpPr>
        <p:spPr>
          <a:xfrm>
            <a:off x="8267700" y="1809750"/>
            <a:ext cx="3238500" cy="1790700"/>
          </a:xfrm>
          <a:prstGeom prst="rect">
            <a:avLst/>
          </a:prstGeom>
          <a:solidFill>
            <a:srgbClr val="EEF2F4"/>
          </a:solidFill>
          <a:ln w="0">
            <a:noFill/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9504C69-0035-43EA-8053-0517A8271BAD}"/>
              </a:ext>
            </a:extLst>
          </p:cNvPr>
          <p:cNvSpPr>
            <a:spLocks noGrp="1"/>
          </p:cNvSpPr>
          <p:nvPr/>
        </p:nvSpPr>
        <p:spPr>
          <a:xfrm>
            <a:off x="8477250" y="1981200"/>
            <a:ext cx="28194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101820"/>
                </a:solidFill>
              </a:defRPr>
            </a:pPr>
            <a:r>
              <a:rPr sz="3900" b="1">
                <a:solidFill>
                  <a:srgbClr val="101820"/>
                </a:solidFill>
              </a:rPr>
              <a:t>1 km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6C42866-0EC7-4DA2-BC45-1D122FBB9937}"/>
              </a:ext>
            </a:extLst>
          </p:cNvPr>
          <p:cNvSpPr>
            <a:spLocks noGrp="1"/>
          </p:cNvSpPr>
          <p:nvPr/>
        </p:nvSpPr>
        <p:spPr>
          <a:xfrm>
            <a:off x="8477250" y="2676525"/>
            <a:ext cx="457200" cy="38100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D155AF2-7768-45F0-92C7-2561062C1068}"/>
              </a:ext>
            </a:extLst>
          </p:cNvPr>
          <p:cNvSpPr>
            <a:spLocks noGrp="1"/>
          </p:cNvSpPr>
          <p:nvPr/>
        </p:nvSpPr>
        <p:spPr>
          <a:xfrm>
            <a:off x="8477250" y="2819400"/>
            <a:ext cx="2819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1820"/>
                </a:solidFill>
              </a:defRPr>
            </a:pPr>
            <a:r>
              <a:rPr sz="1650" b="1">
                <a:solidFill>
                  <a:srgbClr val="101820"/>
                </a:solidFill>
              </a:rPr>
              <a:t>GNSS denial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719E590-9C18-4316-ABC2-217B554DA0CC}"/>
              </a:ext>
            </a:extLst>
          </p:cNvPr>
          <p:cNvSpPr>
            <a:spLocks noGrp="1"/>
          </p:cNvSpPr>
          <p:nvPr/>
        </p:nvSpPr>
        <p:spPr>
          <a:xfrm>
            <a:off x="8477250" y="3133725"/>
            <a:ext cx="2819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Localized GPS / GLONASS / Galileo / BeiDou zone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0E30D21-FE5C-40DF-97AC-FD5D5E14F2D4}"/>
              </a:ext>
            </a:extLst>
          </p:cNvPr>
          <p:cNvSpPr>
            <a:spLocks noGrp="1"/>
          </p:cNvSpPr>
          <p:nvPr/>
        </p:nvSpPr>
        <p:spPr>
          <a:xfrm>
            <a:off x="685800" y="4048125"/>
            <a:ext cx="10820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01820"/>
                </a:solidFill>
              </a:defRPr>
            </a:pPr>
            <a:r>
              <a:rPr sz="1950" b="1">
                <a:solidFill>
                  <a:srgbClr val="101820"/>
                </a:solidFill>
              </a:rPr>
              <a:t>Indicative maximum ranges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1A3AC00-7B78-4932-BC9D-874B9E01260D}"/>
              </a:ext>
            </a:extLst>
          </p:cNvPr>
          <p:cNvSpPr>
            <a:spLocks noGrp="1"/>
          </p:cNvSpPr>
          <p:nvPr/>
        </p:nvSpPr>
        <p:spPr>
          <a:xfrm>
            <a:off x="685800" y="4476750"/>
            <a:ext cx="103822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5D6872"/>
                </a:solidFill>
              </a:defRPr>
            </a:pPr>
            <a:r>
              <a:rPr sz="1725" b="0">
                <a:solidFill>
                  <a:srgbClr val="5D6872"/>
                </a:solidFill>
              </a:rPr>
              <a:t>Actual performance depends on antenna height, terrain, spectrum conditions, waveform, target link budget, installation and regulatory constraints.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EF64460E-7164-4616-9FB1-706876219B27}"/>
              </a:ext>
            </a:extLst>
          </p:cNvPr>
          <p:cNvSpPr>
            <a:spLocks noGrp="1"/>
          </p:cNvSpPr>
          <p:nvPr/>
        </p:nvSpPr>
        <p:spPr>
          <a:xfrm>
            <a:off x="685800" y="5495925"/>
            <a:ext cx="10820400" cy="514350"/>
          </a:xfrm>
          <a:prstGeom prst="rect">
            <a:avLst/>
          </a:prstGeom>
          <a:solidFill>
            <a:srgbClr val="EAF7F9"/>
          </a:solidFill>
          <a:ln w="0">
            <a:noFill/>
            <a:prstDash val="solid"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0C14384-065E-4403-9841-F1278CDADE3A}"/>
              </a:ext>
            </a:extLst>
          </p:cNvPr>
          <p:cNvSpPr>
            <a:spLocks noGrp="1"/>
          </p:cNvSpPr>
          <p:nvPr/>
        </p:nvSpPr>
        <p:spPr>
          <a:xfrm>
            <a:off x="876300" y="5562600"/>
            <a:ext cx="10439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01820"/>
                </a:solidFill>
              </a:defRPr>
            </a:pPr>
            <a:r>
              <a:rPr sz="1575" b="1">
                <a:solidFill>
                  <a:srgbClr val="101820"/>
                </a:solidFill>
              </a:rPr>
              <a:t>Customer validation: confirm ranges in the target configuration through a witnessed field demonstration.</a:t>
            </a:r>
          </a:p>
        </p:txBody>
      </p:sp>
    </p:spTree>
    <p:extLst>
      <p:ext uri="{BB962C8B-B14F-4D97-AF65-F5344CB8AC3E}">
        <p14:creationId xmlns:p14="http://schemas.microsoft.com/office/powerpoint/2010/main" xmlns="" val="1689881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990E41E-7C5D-412B-8783-87FD937AFE5B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Layered protection for sites and maneuver units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B1B70AB-B041-4B09-96A2-393F538768D7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069D9B4-A533-4280-A50C-002C0F486943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05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910918E-45F8-4F77-AFFF-288CE08B4A32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21C4D6"/>
                </a:solidFill>
              </a:defRPr>
            </a:pPr>
            <a:r>
              <a:rPr sz="1275" b="1">
                <a:solidFill>
                  <a:srgbClr val="21C4D6"/>
                </a:solidFill>
              </a:rPr>
              <a:t>UAS LINKS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616421-EAEA-4903-B45D-0CAB95C88751}"/>
              </a:ext>
            </a:extLst>
          </p:cNvPr>
          <p:cNvSpPr>
            <a:spLocks noGrp="1"/>
          </p:cNvSpPr>
          <p:nvPr/>
        </p:nvSpPr>
        <p:spPr>
          <a:xfrm>
            <a:off x="685800" y="2171700"/>
            <a:ext cx="476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Control • telemetry • live video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FF4F8B1-5396-4BE3-80A9-DC887C4ED4BC}"/>
              </a:ext>
            </a:extLst>
          </p:cNvPr>
          <p:cNvSpPr>
            <a:spLocks noGrp="1"/>
          </p:cNvSpPr>
          <p:nvPr/>
        </p:nvSpPr>
        <p:spPr>
          <a:xfrm>
            <a:off x="685800" y="2724150"/>
            <a:ext cx="457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Soft-kill response against RF-dependent UAS.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FD6F84F-C0F0-4C65-B78E-0C38A8286A47}"/>
              </a:ext>
            </a:extLst>
          </p:cNvPr>
          <p:cNvSpPr>
            <a:spLocks noGrp="1"/>
          </p:cNvSpPr>
          <p:nvPr/>
        </p:nvSpPr>
        <p:spPr>
          <a:xfrm>
            <a:off x="6115050" y="1809750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21C4D6"/>
                </a:solidFill>
              </a:defRPr>
            </a:pPr>
            <a:r>
              <a:rPr sz="1275" b="1">
                <a:solidFill>
                  <a:srgbClr val="21C4D6"/>
                </a:solidFill>
              </a:rPr>
              <a:t>NAVIGATION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1E19137-BFF4-4237-A010-B1E8E0376614}"/>
              </a:ext>
            </a:extLst>
          </p:cNvPr>
          <p:cNvSpPr>
            <a:spLocks noGrp="1"/>
          </p:cNvSpPr>
          <p:nvPr/>
        </p:nvSpPr>
        <p:spPr>
          <a:xfrm>
            <a:off x="6115050" y="2171700"/>
            <a:ext cx="476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GPS • GLONASS • Galileo • BeiDou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1E25559-7418-481D-8682-ACCB40246C47}"/>
              </a:ext>
            </a:extLst>
          </p:cNvPr>
          <p:cNvSpPr>
            <a:spLocks noGrp="1"/>
          </p:cNvSpPr>
          <p:nvPr/>
        </p:nvSpPr>
        <p:spPr>
          <a:xfrm>
            <a:off x="6115050" y="2724150"/>
            <a:ext cx="457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Localized denial against satellite navigation.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C67462B-5329-4EB8-A58D-BE29611CE47A}"/>
              </a:ext>
            </a:extLst>
          </p:cNvPr>
          <p:cNvSpPr>
            <a:spLocks noGrp="1"/>
          </p:cNvSpPr>
          <p:nvPr/>
        </p:nvSpPr>
        <p:spPr>
          <a:xfrm>
            <a:off x="685800" y="3571875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21C4D6"/>
                </a:solidFill>
              </a:defRPr>
            </a:pPr>
            <a:r>
              <a:rPr sz="1275" b="1">
                <a:solidFill>
                  <a:srgbClr val="21C4D6"/>
                </a:solidFill>
              </a:rPr>
              <a:t>CELLULAR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840033A-5D6C-4E6B-88B7-28E3648C1821}"/>
              </a:ext>
            </a:extLst>
          </p:cNvPr>
          <p:cNvSpPr>
            <a:spLocks noGrp="1"/>
          </p:cNvSpPr>
          <p:nvPr/>
        </p:nvSpPr>
        <p:spPr>
          <a:xfrm>
            <a:off x="685800" y="3933825"/>
            <a:ext cx="476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GSM • UMTS • LTE • CDMA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4C62BFB-0F60-4062-8A54-D63A853F6404}"/>
              </a:ext>
            </a:extLst>
          </p:cNvPr>
          <p:cNvSpPr>
            <a:spLocks noGrp="1"/>
          </p:cNvSpPr>
          <p:nvPr/>
        </p:nvSpPr>
        <p:spPr>
          <a:xfrm>
            <a:off x="685800" y="4486275"/>
            <a:ext cx="457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Interdiction subject to national authorization.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B39A7E3-4AFC-4AE1-8EF8-DA5B18C33463}"/>
              </a:ext>
            </a:extLst>
          </p:cNvPr>
          <p:cNvSpPr>
            <a:spLocks noGrp="1"/>
          </p:cNvSpPr>
          <p:nvPr/>
        </p:nvSpPr>
        <p:spPr>
          <a:xfrm>
            <a:off x="6115050" y="3571875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21C4D6"/>
                </a:solidFill>
              </a:defRPr>
            </a:pPr>
            <a:r>
              <a:rPr sz="1275" b="1">
                <a:solidFill>
                  <a:srgbClr val="21C4D6"/>
                </a:solidFill>
              </a:rPr>
              <a:t>TACTICAL RADIO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0A30004-820E-46C2-92F0-D81253577E9A}"/>
              </a:ext>
            </a:extLst>
          </p:cNvPr>
          <p:cNvSpPr>
            <a:spLocks noGrp="1"/>
          </p:cNvSpPr>
          <p:nvPr/>
        </p:nvSpPr>
        <p:spPr>
          <a:xfrm>
            <a:off x="6115050" y="3933825"/>
            <a:ext cx="4762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1">
                <a:solidFill>
                  <a:srgbClr val="101820"/>
                </a:solidFill>
              </a:defRPr>
            </a:pPr>
            <a:r>
              <a:rPr sz="2175" b="1">
                <a:solidFill>
                  <a:srgbClr val="101820"/>
                </a:solidFill>
              </a:rPr>
              <a:t>Selected VHF communications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C5B5CDA-92F0-4100-AAB1-6A96A6A42AFC}"/>
              </a:ext>
            </a:extLst>
          </p:cNvPr>
          <p:cNvSpPr>
            <a:spLocks noGrp="1"/>
          </p:cNvSpPr>
          <p:nvPr/>
        </p:nvSpPr>
        <p:spPr>
          <a:xfrm>
            <a:off x="6115050" y="4486275"/>
            <a:ext cx="4572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D6872"/>
                </a:solidFill>
              </a:defRPr>
            </a:pPr>
            <a:r>
              <a:rPr sz="1425" b="0">
                <a:solidFill>
                  <a:srgbClr val="5D6872"/>
                </a:solidFill>
              </a:rPr>
              <a:t>Mission-configured suppression where permitted.</a:t>
            </a:r>
          </a:p>
        </p:txBody>
      </p:sp>
    </p:spTree>
    <p:extLst>
      <p:ext uri="{BB962C8B-B14F-4D97-AF65-F5344CB8AC3E}">
        <p14:creationId xmlns:p14="http://schemas.microsoft.com/office/powerpoint/2010/main" xmlns="" val="686461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DC9531F-6F68-458B-9E52-3A01FBFBDA3D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The same core capability supports two deployment models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09945DB-1A44-4872-BF75-C20A38200B58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A3B3A6C-0A55-4BB6-8DAC-85EF80660366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06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79DAFDE-EA8C-499F-A890-B7BFBA47C2EC}"/>
              </a:ext>
            </a:extLst>
          </p:cNvPr>
          <p:cNvSpPr>
            <a:spLocks noGrp="1"/>
          </p:cNvSpPr>
          <p:nvPr/>
        </p:nvSpPr>
        <p:spPr>
          <a:xfrm>
            <a:off x="685800" y="1790700"/>
            <a:ext cx="4019550" cy="3581400"/>
          </a:xfrm>
          <a:prstGeom prst="rect">
            <a:avLst/>
          </a:prstGeom>
          <a:solidFill>
            <a:srgbClr val="EAF7F9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2873791-862A-4139-8D0C-ACBA89A35CAF}"/>
              </a:ext>
            </a:extLst>
          </p:cNvPr>
          <p:cNvSpPr>
            <a:spLocks noGrp="1"/>
          </p:cNvSpPr>
          <p:nvPr/>
        </p:nvSpPr>
        <p:spPr>
          <a:xfrm>
            <a:off x="990600" y="2076450"/>
            <a:ext cx="3333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STATIONARY / DEPLOYABLE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6C7C41A-EDFA-4092-BCFD-8AA6539466A3}"/>
              </a:ext>
            </a:extLst>
          </p:cNvPr>
          <p:cNvSpPr>
            <a:spLocks noGrp="1"/>
          </p:cNvSpPr>
          <p:nvPr/>
        </p:nvSpPr>
        <p:spPr>
          <a:xfrm>
            <a:off x="990600" y="2552700"/>
            <a:ext cx="3333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75" b="1">
                <a:solidFill>
                  <a:srgbClr val="101820"/>
                </a:solidFill>
              </a:defRPr>
            </a:pPr>
            <a:r>
              <a:rPr sz="2475" b="1">
                <a:solidFill>
                  <a:srgbClr val="101820"/>
                </a:solidFill>
              </a:rPr>
              <a:t>Protect fixed assets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24CA2E-A16F-4E14-B80F-6D884A6620BF}"/>
              </a:ext>
            </a:extLst>
          </p:cNvPr>
          <p:cNvSpPr>
            <a:spLocks noGrp="1"/>
          </p:cNvSpPr>
          <p:nvPr/>
        </p:nvSpPr>
        <p:spPr>
          <a:xfrm>
            <a:off x="990600" y="3238500"/>
            <a:ext cx="3143250" cy="1485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0">
                <a:solidFill>
                  <a:srgbClr val="101820"/>
                </a:solidFill>
              </a:defRPr>
            </a:pPr>
            <a:r>
              <a:rPr sz="1800" b="0">
                <a:solidFill>
                  <a:srgbClr val="101820"/>
                </a:solidFill>
              </a:rPr>
              <a:t>• Ammunition depots</a:t>
            </a:r>
          </a:p>
          <a:p>
            <a:pPr algn="l">
              <a:defRPr sz="1800" b="0">
                <a:solidFill>
                  <a:srgbClr val="101820"/>
                </a:solidFill>
              </a:defRPr>
            </a:pPr>
            <a:r>
              <a:rPr sz="1800" b="0">
                <a:solidFill>
                  <a:srgbClr val="101820"/>
                </a:solidFill>
              </a:rPr>
              <a:t>• Airfields</a:t>
            </a:r>
          </a:p>
          <a:p>
            <a:pPr algn="l">
              <a:defRPr sz="1800" b="0">
                <a:solidFill>
                  <a:srgbClr val="101820"/>
                </a:solidFill>
              </a:defRPr>
            </a:pPr>
            <a:r>
              <a:rPr sz="1800" b="0">
                <a:solidFill>
                  <a:srgbClr val="101820"/>
                </a:solidFill>
              </a:rPr>
              <a:t>• Command posts</a:t>
            </a:r>
          </a:p>
          <a:p>
            <a:pPr algn="l">
              <a:defRPr sz="1800" b="0">
                <a:solidFill>
                  <a:srgbClr val="101820"/>
                </a:solidFill>
              </a:defRPr>
            </a:pPr>
            <a:r>
              <a:rPr sz="1800" b="0">
                <a:solidFill>
                  <a:srgbClr val="101820"/>
                </a:solidFill>
              </a:rPr>
              <a:t>• Critical infrastructure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050EA26-A133-4C94-B010-1953ED967B4E}"/>
              </a:ext>
            </a:extLst>
          </p:cNvPr>
          <p:cNvSpPr>
            <a:spLocks noGrp="1"/>
          </p:cNvSpPr>
          <p:nvPr/>
        </p:nvSpPr>
        <p:spPr>
          <a:xfrm>
            <a:off x="990600" y="4933950"/>
            <a:ext cx="3333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5D6872"/>
                </a:solidFill>
              </a:defRPr>
            </a:pPr>
            <a:r>
              <a:rPr sz="1350" b="1">
                <a:solidFill>
                  <a:srgbClr val="5D6872"/>
                </a:solidFill>
              </a:rPr>
              <a:t>Rapid mast-based installation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66964FA-7772-4FD1-8EB0-A5FF648C2F55}"/>
              </a:ext>
            </a:extLst>
          </p:cNvPr>
          <p:cNvSpPr>
            <a:spLocks noGrp="1"/>
          </p:cNvSpPr>
          <p:nvPr/>
        </p:nvSpPr>
        <p:spPr>
          <a:xfrm>
            <a:off x="4991100" y="4772025"/>
            <a:ext cx="6515100" cy="600075"/>
          </a:xfrm>
          <a:prstGeom prst="rect">
            <a:avLst/>
          </a:prstGeom>
          <a:solidFill>
            <a:srgbClr val="071521"/>
          </a:solidFill>
          <a:ln w="0">
            <a:noFill/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4AA7CEF-AC69-4CB8-B290-63344206B75A}"/>
              </a:ext>
            </a:extLst>
          </p:cNvPr>
          <p:cNvSpPr>
            <a:spLocks noGrp="1"/>
          </p:cNvSpPr>
          <p:nvPr/>
        </p:nvSpPr>
        <p:spPr>
          <a:xfrm>
            <a:off x="5238750" y="4857750"/>
            <a:ext cx="3714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MOBILE / ARMORED CHASSIS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2AB453E-CA53-4D05-8DF4-4BDE37116520}"/>
              </a:ext>
            </a:extLst>
          </p:cNvPr>
          <p:cNvSpPr>
            <a:spLocks noGrp="1"/>
          </p:cNvSpPr>
          <p:nvPr/>
        </p:nvSpPr>
        <p:spPr>
          <a:xfrm>
            <a:off x="5238750" y="5086350"/>
            <a:ext cx="590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Protection at halt or on the move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AB2C303-820D-8C5A-D5E0-32314EEBE7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8759" y="1575935"/>
            <a:ext cx="4651091" cy="307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7710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215FC51-D510-473C-B98A-53E11F6BBDF9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Two configurations cover fixed-site and mobile requirements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8BFB1F1-FFB6-41A3-9E29-2590FD9AADB1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65DF405-FA43-4595-BF1D-6472FAD0CF95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07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F8DA587-BD09-49B4-92E6-D426FF759858}"/>
              </a:ext>
            </a:extLst>
          </p:cNvPr>
          <p:cNvSpPr>
            <a:spLocks noGrp="1"/>
          </p:cNvSpPr>
          <p:nvPr/>
        </p:nvSpPr>
        <p:spPr>
          <a:xfrm>
            <a:off x="685800" y="1790700"/>
            <a:ext cx="5095875" cy="3314700"/>
          </a:xfrm>
          <a:prstGeom prst="rect">
            <a:avLst/>
          </a:prstGeom>
          <a:solidFill>
            <a:srgbClr val="EAF7F9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AC7B8FB-9466-4EE2-B064-AF3FF551AD1D}"/>
              </a:ext>
            </a:extLst>
          </p:cNvPr>
          <p:cNvSpPr>
            <a:spLocks noGrp="1"/>
          </p:cNvSpPr>
          <p:nvPr/>
        </p:nvSpPr>
        <p:spPr>
          <a:xfrm>
            <a:off x="990600" y="2076450"/>
            <a:ext cx="428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>
                <a:solidFill>
                  <a:srgbClr val="21C4D6"/>
                </a:solidFill>
              </a:rPr>
              <a:t>BASIC VERSION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95A1C2-E4E7-4AD8-A478-B5A1F0ABFF69}"/>
              </a:ext>
            </a:extLst>
          </p:cNvPr>
          <p:cNvSpPr>
            <a:spLocks noGrp="1"/>
          </p:cNvSpPr>
          <p:nvPr/>
        </p:nvSpPr>
        <p:spPr>
          <a:xfrm>
            <a:off x="990600" y="2590800"/>
            <a:ext cx="4286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75" b="1">
                <a:solidFill>
                  <a:srgbClr val="101820"/>
                </a:solidFill>
              </a:defRPr>
            </a:pPr>
            <a:r>
              <a:rPr sz="3975" b="1" dirty="0">
                <a:solidFill>
                  <a:srgbClr val="101820"/>
                </a:solidFill>
              </a:rPr>
              <a:t>€</a:t>
            </a:r>
            <a:r>
              <a:rPr sz="3975" b="1" dirty="0" smtClean="0">
                <a:solidFill>
                  <a:srgbClr val="101820"/>
                </a:solidFill>
              </a:rPr>
              <a:t>2</a:t>
            </a:r>
            <a:r>
              <a:rPr lang="en-US" sz="3975" b="1" dirty="0" smtClean="0">
                <a:solidFill>
                  <a:srgbClr val="101820"/>
                </a:solidFill>
              </a:rPr>
              <a:t>5</a:t>
            </a:r>
            <a:r>
              <a:rPr sz="3975" b="1" dirty="0" smtClean="0">
                <a:solidFill>
                  <a:srgbClr val="101820"/>
                </a:solidFill>
              </a:rPr>
              <a:t>0,000</a:t>
            </a:r>
            <a:endParaRPr sz="3975" b="1" dirty="0">
              <a:solidFill>
                <a:srgbClr val="10182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6E3830-6936-471A-B121-D17BA098EF77}"/>
              </a:ext>
            </a:extLst>
          </p:cNvPr>
          <p:cNvSpPr>
            <a:spLocks noGrp="1"/>
          </p:cNvSpPr>
          <p:nvPr/>
        </p:nvSpPr>
        <p:spPr>
          <a:xfrm>
            <a:off x="990600" y="3400425"/>
            <a:ext cx="428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01820"/>
                </a:solidFill>
              </a:defRPr>
            </a:pPr>
            <a:r>
              <a:rPr sz="1950" b="1">
                <a:solidFill>
                  <a:srgbClr val="101820"/>
                </a:solidFill>
              </a:rPr>
              <a:t>Stationary / deployable configuration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F265FCD-D474-4F36-B1FE-94272811CB99}"/>
              </a:ext>
            </a:extLst>
          </p:cNvPr>
          <p:cNvSpPr>
            <a:spLocks noGrp="1"/>
          </p:cNvSpPr>
          <p:nvPr/>
        </p:nvSpPr>
        <p:spPr>
          <a:xfrm>
            <a:off x="990600" y="3943350"/>
            <a:ext cx="4191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5D6872"/>
                </a:solidFill>
              </a:defRPr>
            </a:pPr>
            <a:r>
              <a:rPr sz="1575" b="0">
                <a:solidFill>
                  <a:srgbClr val="5D6872"/>
                </a:solidFill>
              </a:rPr>
              <a:t>Designed for perimeter protection of fixed sites and rapidly deployable positions.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38615E6-8F33-4FA8-A910-D38915A7556D}"/>
              </a:ext>
            </a:extLst>
          </p:cNvPr>
          <p:cNvSpPr>
            <a:spLocks noGrp="1"/>
          </p:cNvSpPr>
          <p:nvPr/>
        </p:nvSpPr>
        <p:spPr>
          <a:xfrm>
            <a:off x="6067425" y="1790700"/>
            <a:ext cx="5438775" cy="3314700"/>
          </a:xfrm>
          <a:prstGeom prst="rect">
            <a:avLst/>
          </a:prstGeom>
          <a:solidFill>
            <a:srgbClr val="071521"/>
          </a:solidFill>
          <a:ln w="0">
            <a:noFill/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43EC62E-4289-4447-8AA7-BF9157BB9DA6}"/>
              </a:ext>
            </a:extLst>
          </p:cNvPr>
          <p:cNvSpPr>
            <a:spLocks noGrp="1"/>
          </p:cNvSpPr>
          <p:nvPr/>
        </p:nvSpPr>
        <p:spPr>
          <a:xfrm>
            <a:off x="6391275" y="2076450"/>
            <a:ext cx="4667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21C4D6"/>
                </a:solidFill>
              </a:defRPr>
            </a:pPr>
            <a:r>
              <a:rPr sz="1425" b="1" dirty="0">
                <a:solidFill>
                  <a:srgbClr val="21C4D6"/>
                </a:solidFill>
              </a:rPr>
              <a:t>MOBILE VERSION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6AAB328-AE1C-4455-9706-D425F5B11D91}"/>
              </a:ext>
            </a:extLst>
          </p:cNvPr>
          <p:cNvSpPr>
            <a:spLocks noGrp="1"/>
          </p:cNvSpPr>
          <p:nvPr/>
        </p:nvSpPr>
        <p:spPr>
          <a:xfrm>
            <a:off x="6391275" y="2590800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450" b="1">
                <a:solidFill>
                  <a:srgbClr val="FFFFFF"/>
                </a:solidFill>
              </a:defRPr>
            </a:pPr>
            <a:r>
              <a:rPr sz="3450" b="1" dirty="0">
                <a:solidFill>
                  <a:srgbClr val="FFFFFF"/>
                </a:solidFill>
              </a:rPr>
              <a:t>€</a:t>
            </a:r>
            <a:r>
              <a:rPr sz="3450" b="1" dirty="0" smtClean="0">
                <a:solidFill>
                  <a:srgbClr val="FFFFFF"/>
                </a:solidFill>
              </a:rPr>
              <a:t>3</a:t>
            </a:r>
            <a:r>
              <a:rPr lang="en-US" sz="3450" b="1" dirty="0" smtClean="0">
                <a:solidFill>
                  <a:srgbClr val="FFFFFF"/>
                </a:solidFill>
              </a:rPr>
              <a:t>9</a:t>
            </a:r>
            <a:r>
              <a:rPr sz="3450" b="1" dirty="0" smtClean="0">
                <a:solidFill>
                  <a:srgbClr val="FFFFFF"/>
                </a:solidFill>
              </a:rPr>
              <a:t>5,000–5</a:t>
            </a:r>
            <a:r>
              <a:rPr lang="en-US" sz="3450" b="1" dirty="0" smtClean="0">
                <a:solidFill>
                  <a:srgbClr val="FFFFFF"/>
                </a:solidFill>
              </a:rPr>
              <a:t>9</a:t>
            </a:r>
            <a:r>
              <a:rPr sz="3450" b="1" dirty="0" smtClean="0">
                <a:solidFill>
                  <a:srgbClr val="FFFFFF"/>
                </a:solidFill>
              </a:rPr>
              <a:t>0,000</a:t>
            </a:r>
            <a:endParaRPr sz="3450" b="1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BBE5EBB-193C-4D81-9ABD-29F71443F1DB}"/>
              </a:ext>
            </a:extLst>
          </p:cNvPr>
          <p:cNvSpPr>
            <a:spLocks noGrp="1"/>
          </p:cNvSpPr>
          <p:nvPr/>
        </p:nvSpPr>
        <p:spPr>
          <a:xfrm>
            <a:off x="6391275" y="3400425"/>
            <a:ext cx="4667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Integrated on an armored chassis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6FDB6F8-F2F0-4DDD-A45D-99F3096547F2}"/>
              </a:ext>
            </a:extLst>
          </p:cNvPr>
          <p:cNvSpPr>
            <a:spLocks noGrp="1"/>
          </p:cNvSpPr>
          <p:nvPr/>
        </p:nvSpPr>
        <p:spPr>
          <a:xfrm>
            <a:off x="6391275" y="3943350"/>
            <a:ext cx="44767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BBD0DB"/>
                </a:solidFill>
              </a:defRPr>
            </a:pPr>
            <a:r>
              <a:rPr sz="1575" b="0">
                <a:solidFill>
                  <a:srgbClr val="BBD0DB"/>
                </a:solidFill>
              </a:rPr>
              <a:t>Final value depends on platform, integration scope, antenna fit, mission configuration and support package.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9309853-4691-4E31-B22A-8889B4E790EA}"/>
              </a:ext>
            </a:extLst>
          </p:cNvPr>
          <p:cNvSpPr>
            <a:spLocks noGrp="1"/>
          </p:cNvSpPr>
          <p:nvPr/>
        </p:nvSpPr>
        <p:spPr>
          <a:xfrm>
            <a:off x="685800" y="5429250"/>
            <a:ext cx="10820400" cy="552450"/>
          </a:xfrm>
          <a:prstGeom prst="rect">
            <a:avLst/>
          </a:prstGeom>
          <a:solidFill>
            <a:srgbClr val="EEF2F4"/>
          </a:solidFill>
          <a:ln w="0">
            <a:noFill/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4561AC7-3678-4FBB-8BEF-49CEB9C4CD89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D6872"/>
                </a:solidFill>
              </a:defRPr>
            </a:pPr>
            <a:r>
              <a:rPr sz="1350" b="0">
                <a:solidFill>
                  <a:srgbClr val="5D6872"/>
                </a:solidFill>
              </a:rPr>
              <a:t>Indicative commercial pricing. Taxes, delivery, training, spares and customer-specific options to be confirmed in the formal quotation.</a:t>
            </a:r>
          </a:p>
        </p:txBody>
      </p:sp>
    </p:spTree>
    <p:extLst>
      <p:ext uri="{BB962C8B-B14F-4D97-AF65-F5344CB8AC3E}">
        <p14:creationId xmlns:p14="http://schemas.microsoft.com/office/powerpoint/2010/main" xmlns="" val="2007300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3198268-79DF-4F1A-9AF2-E95A709AE363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Deployable antenna modules support flexible site layouts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C8C3673-B3A7-4B46-9E77-E8E4023AEB47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30E8E8C-30C8-41D3-A2B0-90F476F86127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08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/>
          <a:srcRect l="19720" r="19720"/>
          <a:stretch>
            <a:fillRect/>
          </a:stretch>
        </p:blipFill>
        <p:spPr>
          <a:xfrm>
            <a:off x="685800" y="1752600"/>
            <a:ext cx="2543175" cy="31432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/>
          <a:srcRect l="19720" r="19720"/>
          <a:stretch>
            <a:fillRect/>
          </a:stretch>
        </p:blipFill>
        <p:spPr>
          <a:xfrm>
            <a:off x="3448050" y="1752600"/>
            <a:ext cx="2543175" cy="31432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/>
          <a:srcRect l="19720" r="19720"/>
          <a:stretch>
            <a:fillRect/>
          </a:stretch>
        </p:blipFill>
        <p:spPr>
          <a:xfrm>
            <a:off x="6210300" y="1752600"/>
            <a:ext cx="2543175" cy="31432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/>
          <a:srcRect t="3431" b="3431"/>
          <a:stretch>
            <a:fillRect/>
          </a:stretch>
        </p:blipFill>
        <p:spPr>
          <a:xfrm>
            <a:off x="8972550" y="1752600"/>
            <a:ext cx="2533650" cy="31432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06E283F-78B9-4A38-81AB-F9DEBB276D6D}"/>
              </a:ext>
            </a:extLst>
          </p:cNvPr>
          <p:cNvSpPr>
            <a:spLocks noGrp="1"/>
          </p:cNvSpPr>
          <p:nvPr/>
        </p:nvSpPr>
        <p:spPr>
          <a:xfrm>
            <a:off x="685800" y="5105400"/>
            <a:ext cx="10820400" cy="609600"/>
          </a:xfrm>
          <a:prstGeom prst="rect">
            <a:avLst/>
          </a:prstGeom>
          <a:solidFill>
            <a:srgbClr val="071521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7D12BAD-68C6-4A03-9C7F-8D6F3CEB675C}"/>
              </a:ext>
            </a:extLst>
          </p:cNvPr>
          <p:cNvSpPr>
            <a:spLocks noGrp="1"/>
          </p:cNvSpPr>
          <p:nvPr/>
        </p:nvSpPr>
        <p:spPr>
          <a:xfrm>
            <a:off x="914400" y="5200650"/>
            <a:ext cx="419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21C4D6"/>
                </a:solidFill>
              </a:defRPr>
            </a:pPr>
            <a:r>
              <a:rPr sz="1350" b="1">
                <a:solidFill>
                  <a:srgbClr val="21C4D6"/>
                </a:solidFill>
              </a:rPr>
              <a:t>MODULAR MAST-BASED RF ASSEMBLIES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C3E8CE2-0113-4EE4-9D55-81AC9A2C9520}"/>
              </a:ext>
            </a:extLst>
          </p:cNvPr>
          <p:cNvSpPr>
            <a:spLocks noGrp="1"/>
          </p:cNvSpPr>
          <p:nvPr/>
        </p:nvSpPr>
        <p:spPr>
          <a:xfrm>
            <a:off x="5238750" y="5200650"/>
            <a:ext cx="6000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Configuration adapted to mission, protected site and spectrum plan.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750E478-3DB4-4824-A11C-055C40202860}"/>
              </a:ext>
            </a:extLst>
          </p:cNvPr>
          <p:cNvSpPr>
            <a:spLocks noGrp="1"/>
          </p:cNvSpPr>
          <p:nvPr/>
        </p:nvSpPr>
        <p:spPr>
          <a:xfrm>
            <a:off x="685800" y="5867400"/>
            <a:ext cx="108204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D6872"/>
                </a:solidFill>
              </a:defRPr>
            </a:pPr>
            <a:r>
              <a:rPr sz="1275" b="0">
                <a:solidFill>
                  <a:srgbClr val="5D6872"/>
                </a:solidFill>
              </a:rPr>
              <a:t>Exhibition views of representative deployable configurations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441277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58D9167-F320-4152-A6A1-1CE415B7482B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108204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0"/>
                </a:solidFill>
              </a:defRPr>
            </a:pPr>
            <a:r>
              <a:rPr sz="3225" b="1">
                <a:solidFill>
                  <a:srgbClr val="101820"/>
                </a:solidFill>
              </a:rPr>
              <a:t>NOTA prioritizes passive RF reach; Western peers prioritize sensor fusion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2CAD4EF-36B2-4193-A296-CEE433EB8565}"/>
              </a:ext>
            </a:extLst>
          </p:cNvPr>
          <p:cNvSpPr>
            <a:spLocks noGrp="1"/>
          </p:cNvSpPr>
          <p:nvPr/>
        </p:nvSpPr>
        <p:spPr>
          <a:xfrm>
            <a:off x="685800" y="1438275"/>
            <a:ext cx="857250" cy="47625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2789C75-76B9-4F8E-AEAB-023B832B9C1A}"/>
              </a:ext>
            </a:extLst>
          </p:cNvPr>
          <p:cNvSpPr>
            <a:spLocks noGrp="1"/>
          </p:cNvSpPr>
          <p:nvPr/>
        </p:nvSpPr>
        <p:spPr>
          <a:xfrm>
            <a:off x="11096625" y="6324600"/>
            <a:ext cx="4191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1">
                <a:solidFill>
                  <a:srgbClr val="5D6872"/>
                </a:solidFill>
              </a:defRPr>
            </a:pPr>
            <a:r>
              <a:rPr sz="1200" b="1">
                <a:solidFill>
                  <a:srgbClr val="5D6872"/>
                </a:solidFill>
              </a:rPr>
              <a:t>09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CEC9052-D04C-4DC3-AF3D-442ADD5C420D}"/>
              </a:ext>
            </a:extLst>
          </p:cNvPr>
          <p:cNvSpPr>
            <a:spLocks noGrp="1"/>
          </p:cNvSpPr>
          <p:nvPr/>
        </p:nvSpPr>
        <p:spPr>
          <a:xfrm>
            <a:off x="685800" y="1685925"/>
            <a:ext cx="2838450" cy="457200"/>
          </a:xfrm>
          <a:prstGeom prst="rect">
            <a:avLst/>
          </a:prstGeom>
          <a:solidFill>
            <a:srgbClr val="071521"/>
          </a:solidFill>
          <a:ln w="0">
            <a:noFill/>
            <a:prstDash val="solid"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FD585AB-8C15-4112-8402-74642B15C62C}"/>
              </a:ext>
            </a:extLst>
          </p:cNvPr>
          <p:cNvSpPr>
            <a:spLocks noGrp="1"/>
          </p:cNvSpPr>
          <p:nvPr/>
        </p:nvSpPr>
        <p:spPr>
          <a:xfrm>
            <a:off x="800100" y="1733550"/>
            <a:ext cx="2609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Criterion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12CA5B0-850E-48F3-9816-56C29A6ABF99}"/>
              </a:ext>
            </a:extLst>
          </p:cNvPr>
          <p:cNvSpPr>
            <a:spLocks noGrp="1"/>
          </p:cNvSpPr>
          <p:nvPr/>
        </p:nvSpPr>
        <p:spPr>
          <a:xfrm>
            <a:off x="3524250" y="1685925"/>
            <a:ext cx="2476500" cy="457200"/>
          </a:xfrm>
          <a:prstGeom prst="rect">
            <a:avLst/>
          </a:prstGeom>
          <a:solidFill>
            <a:srgbClr val="21C4D6"/>
          </a:solidFill>
          <a:ln w="0">
            <a:noFill/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6DC73FB-EC70-4160-9967-65E9697CB9FC}"/>
              </a:ext>
            </a:extLst>
          </p:cNvPr>
          <p:cNvSpPr>
            <a:spLocks noGrp="1"/>
          </p:cNvSpPr>
          <p:nvPr/>
        </p:nvSpPr>
        <p:spPr>
          <a:xfrm>
            <a:off x="3638550" y="1733550"/>
            <a:ext cx="22479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NOTA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99CFDF8-F741-4F61-A7DE-4F9F2BF261A9}"/>
              </a:ext>
            </a:extLst>
          </p:cNvPr>
          <p:cNvSpPr>
            <a:spLocks noGrp="1"/>
          </p:cNvSpPr>
          <p:nvPr/>
        </p:nvSpPr>
        <p:spPr>
          <a:xfrm>
            <a:off x="6000750" y="1685925"/>
            <a:ext cx="2619375" cy="457200"/>
          </a:xfrm>
          <a:prstGeom prst="rect">
            <a:avLst/>
          </a:prstGeom>
          <a:solidFill>
            <a:srgbClr val="071521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21DA8E2-E769-4D66-88AD-CAE265E185E5}"/>
              </a:ext>
            </a:extLst>
          </p:cNvPr>
          <p:cNvSpPr>
            <a:spLocks noGrp="1"/>
          </p:cNvSpPr>
          <p:nvPr/>
        </p:nvSpPr>
        <p:spPr>
          <a:xfrm>
            <a:off x="6115050" y="1733550"/>
            <a:ext cx="23907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AUDS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408C393-B313-4054-87CC-E4E9049DF0DF}"/>
              </a:ext>
            </a:extLst>
          </p:cNvPr>
          <p:cNvSpPr>
            <a:spLocks noGrp="1"/>
          </p:cNvSpPr>
          <p:nvPr/>
        </p:nvSpPr>
        <p:spPr>
          <a:xfrm>
            <a:off x="8620125" y="1685925"/>
            <a:ext cx="2886075" cy="457200"/>
          </a:xfrm>
          <a:prstGeom prst="rect">
            <a:avLst/>
          </a:prstGeom>
          <a:solidFill>
            <a:srgbClr val="071521"/>
          </a:solidFill>
          <a:ln w="0">
            <a:noFill/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FD36EB4-83A0-4477-8F90-EFE4FA9948AD}"/>
              </a:ext>
            </a:extLst>
          </p:cNvPr>
          <p:cNvSpPr>
            <a:spLocks noGrp="1"/>
          </p:cNvSpPr>
          <p:nvPr/>
        </p:nvSpPr>
        <p:spPr>
          <a:xfrm>
            <a:off x="8734425" y="1733550"/>
            <a:ext cx="26574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Drone Dome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3F0980B-5922-4FA4-B0CE-6C7F7C1635E9}"/>
              </a:ext>
            </a:extLst>
          </p:cNvPr>
          <p:cNvSpPr>
            <a:spLocks noGrp="1"/>
          </p:cNvSpPr>
          <p:nvPr/>
        </p:nvSpPr>
        <p:spPr>
          <a:xfrm>
            <a:off x="685800" y="2143125"/>
            <a:ext cx="2838450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4F75A8B-8452-4802-9C16-55D5ECB99771}"/>
              </a:ext>
            </a:extLst>
          </p:cNvPr>
          <p:cNvSpPr>
            <a:spLocks noGrp="1"/>
          </p:cNvSpPr>
          <p:nvPr/>
        </p:nvSpPr>
        <p:spPr>
          <a:xfrm>
            <a:off x="800100" y="2209800"/>
            <a:ext cx="26098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Sensor architecture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63BA673-CC4A-4E98-A27E-1E7F938E2BDD}"/>
              </a:ext>
            </a:extLst>
          </p:cNvPr>
          <p:cNvSpPr>
            <a:spLocks noGrp="1"/>
          </p:cNvSpPr>
          <p:nvPr/>
        </p:nvSpPr>
        <p:spPr>
          <a:xfrm>
            <a:off x="3524250" y="2143125"/>
            <a:ext cx="2476500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AAE7614-EF33-4CF5-97B5-9CC9AB3A043E}"/>
              </a:ext>
            </a:extLst>
          </p:cNvPr>
          <p:cNvSpPr>
            <a:spLocks noGrp="1"/>
          </p:cNvSpPr>
          <p:nvPr/>
        </p:nvSpPr>
        <p:spPr>
          <a:xfrm>
            <a:off x="3638550" y="2209800"/>
            <a:ext cx="22479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01820"/>
                </a:solidFill>
              </a:defRPr>
            </a:pPr>
            <a:r>
              <a:rPr sz="1200" b="1">
                <a:solidFill>
                  <a:srgbClr val="101820"/>
                </a:solidFill>
              </a:rPr>
              <a:t>Passive RF reconnaissance + DF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F132BD0-90C4-4300-9FE8-13A24861F07F}"/>
              </a:ext>
            </a:extLst>
          </p:cNvPr>
          <p:cNvSpPr>
            <a:spLocks noGrp="1"/>
          </p:cNvSpPr>
          <p:nvPr/>
        </p:nvSpPr>
        <p:spPr>
          <a:xfrm>
            <a:off x="6000750" y="2143125"/>
            <a:ext cx="2619375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AB3E701-5BB4-4484-B449-760B43C80CC0}"/>
              </a:ext>
            </a:extLst>
          </p:cNvPr>
          <p:cNvSpPr>
            <a:spLocks noGrp="1"/>
          </p:cNvSpPr>
          <p:nvPr/>
        </p:nvSpPr>
        <p:spPr>
          <a:xfrm>
            <a:off x="6115050" y="2209800"/>
            <a:ext cx="23907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Electronic-scanning radar + EO/IR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00A4471-21AD-4D2B-8ABA-58EA4466EB54}"/>
              </a:ext>
            </a:extLst>
          </p:cNvPr>
          <p:cNvSpPr>
            <a:spLocks noGrp="1"/>
          </p:cNvSpPr>
          <p:nvPr/>
        </p:nvSpPr>
        <p:spPr>
          <a:xfrm>
            <a:off x="8620125" y="2143125"/>
            <a:ext cx="2886075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1B3BFEC-D4B4-4D22-814F-7824D3E54D03}"/>
              </a:ext>
            </a:extLst>
          </p:cNvPr>
          <p:cNvSpPr>
            <a:spLocks noGrp="1"/>
          </p:cNvSpPr>
          <p:nvPr/>
        </p:nvSpPr>
        <p:spPr>
          <a:xfrm>
            <a:off x="8734425" y="2209800"/>
            <a:ext cx="26574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Radar + RF sensor + EO + C4I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185DC46-A779-48B9-B995-1D673CE830FE}"/>
              </a:ext>
            </a:extLst>
          </p:cNvPr>
          <p:cNvSpPr>
            <a:spLocks noGrp="1"/>
          </p:cNvSpPr>
          <p:nvPr/>
        </p:nvSpPr>
        <p:spPr>
          <a:xfrm>
            <a:off x="685800" y="2809875"/>
            <a:ext cx="2838450" cy="666750"/>
          </a:xfrm>
          <a:prstGeom prst="rect">
            <a:avLst/>
          </a:prstGeom>
          <a:solidFill>
            <a:srgbClr val="FFFFFF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E5218D4-A99D-406E-8F1F-C3D529D9CD78}"/>
              </a:ext>
            </a:extLst>
          </p:cNvPr>
          <p:cNvSpPr>
            <a:spLocks noGrp="1"/>
          </p:cNvSpPr>
          <p:nvPr/>
        </p:nvSpPr>
        <p:spPr>
          <a:xfrm>
            <a:off x="800100" y="2876550"/>
            <a:ext cx="26098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Published detection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D350607-3861-4D75-9663-1A54F8D76D6A}"/>
              </a:ext>
            </a:extLst>
          </p:cNvPr>
          <p:cNvSpPr>
            <a:spLocks noGrp="1"/>
          </p:cNvSpPr>
          <p:nvPr/>
        </p:nvSpPr>
        <p:spPr>
          <a:xfrm>
            <a:off x="3524250" y="2809875"/>
            <a:ext cx="2476500" cy="666750"/>
          </a:xfrm>
          <a:prstGeom prst="rect">
            <a:avLst/>
          </a:prstGeom>
          <a:solidFill>
            <a:srgbClr val="FFFFFF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ABB7D8B-6EB1-4225-B81D-2095F4C96D17}"/>
              </a:ext>
            </a:extLst>
          </p:cNvPr>
          <p:cNvSpPr>
            <a:spLocks noGrp="1"/>
          </p:cNvSpPr>
          <p:nvPr/>
        </p:nvSpPr>
        <p:spPr>
          <a:xfrm>
            <a:off x="3638550" y="2876550"/>
            <a:ext cx="22479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01820"/>
                </a:solidFill>
              </a:defRPr>
            </a:pPr>
            <a:r>
              <a:rPr sz="1200" b="1">
                <a:solidFill>
                  <a:srgbClr val="101820"/>
                </a:solidFill>
              </a:rPr>
              <a:t>Up to 20 km — claimed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FA2625CE-D9D3-4314-B3F2-AE64DCFBD22D}"/>
              </a:ext>
            </a:extLst>
          </p:cNvPr>
          <p:cNvSpPr>
            <a:spLocks noGrp="1"/>
          </p:cNvSpPr>
          <p:nvPr/>
        </p:nvSpPr>
        <p:spPr>
          <a:xfrm>
            <a:off x="6000750" y="2809875"/>
            <a:ext cx="2619375" cy="666750"/>
          </a:xfrm>
          <a:prstGeom prst="rect">
            <a:avLst/>
          </a:prstGeom>
          <a:solidFill>
            <a:srgbClr val="FFFFFF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F06C7E68-E3D7-4F36-B771-DB5F70C02498}"/>
              </a:ext>
            </a:extLst>
          </p:cNvPr>
          <p:cNvSpPr>
            <a:spLocks noGrp="1"/>
          </p:cNvSpPr>
          <p:nvPr/>
        </p:nvSpPr>
        <p:spPr>
          <a:xfrm>
            <a:off x="6115050" y="2876550"/>
            <a:ext cx="23907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Up to 10 km system range; target-dependent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93032605-C311-4E7A-801C-9932AF2D10A3}"/>
              </a:ext>
            </a:extLst>
          </p:cNvPr>
          <p:cNvSpPr>
            <a:spLocks noGrp="1"/>
          </p:cNvSpPr>
          <p:nvPr/>
        </p:nvSpPr>
        <p:spPr>
          <a:xfrm>
            <a:off x="8620125" y="2809875"/>
            <a:ext cx="2886075" cy="666750"/>
          </a:xfrm>
          <a:prstGeom prst="rect">
            <a:avLst/>
          </a:prstGeom>
          <a:solidFill>
            <a:srgbClr val="FFFFFF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3BB1EA1C-9866-42F5-BB08-B2E9D0BB0A06}"/>
              </a:ext>
            </a:extLst>
          </p:cNvPr>
          <p:cNvSpPr>
            <a:spLocks noGrp="1"/>
          </p:cNvSpPr>
          <p:nvPr/>
        </p:nvSpPr>
        <p:spPr>
          <a:xfrm>
            <a:off x="8734425" y="2876550"/>
            <a:ext cx="26574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Small targets beyond 3.5 km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96B19B8-8C78-466C-B974-93C6DD10D85F}"/>
              </a:ext>
            </a:extLst>
          </p:cNvPr>
          <p:cNvSpPr>
            <a:spLocks noGrp="1"/>
          </p:cNvSpPr>
          <p:nvPr/>
        </p:nvSpPr>
        <p:spPr>
          <a:xfrm>
            <a:off x="685800" y="3476625"/>
            <a:ext cx="2838450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EB6CD1F-7091-4C7E-B200-D0F07E43CD97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26098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Threat localization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B6B1213-735B-4D62-89EA-77CCAD0BAC7A}"/>
              </a:ext>
            </a:extLst>
          </p:cNvPr>
          <p:cNvSpPr>
            <a:spLocks noGrp="1"/>
          </p:cNvSpPr>
          <p:nvPr/>
        </p:nvSpPr>
        <p:spPr>
          <a:xfrm>
            <a:off x="3524250" y="3476625"/>
            <a:ext cx="2476500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4D98E331-EDED-44B0-97B7-CD2F0CBBB801}"/>
              </a:ext>
            </a:extLst>
          </p:cNvPr>
          <p:cNvSpPr>
            <a:spLocks noGrp="1"/>
          </p:cNvSpPr>
          <p:nvPr/>
        </p:nvSpPr>
        <p:spPr>
          <a:xfrm>
            <a:off x="3638550" y="3543300"/>
            <a:ext cx="22479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01820"/>
                </a:solidFill>
              </a:defRPr>
            </a:pPr>
            <a:r>
              <a:rPr sz="1200" b="1">
                <a:solidFill>
                  <a:srgbClr val="101820"/>
                </a:solidFill>
              </a:rPr>
              <a:t>RF identification and automated bearing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0C9263A-98D0-4157-8642-246D23AA9B6F}"/>
              </a:ext>
            </a:extLst>
          </p:cNvPr>
          <p:cNvSpPr>
            <a:spLocks noGrp="1"/>
          </p:cNvSpPr>
          <p:nvPr/>
        </p:nvSpPr>
        <p:spPr>
          <a:xfrm>
            <a:off x="6000750" y="3476625"/>
            <a:ext cx="2619375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ADD6DD8D-D834-4DE7-BE09-F05352C13F08}"/>
              </a:ext>
            </a:extLst>
          </p:cNvPr>
          <p:cNvSpPr>
            <a:spLocks noGrp="1"/>
          </p:cNvSpPr>
          <p:nvPr/>
        </p:nvSpPr>
        <p:spPr>
          <a:xfrm>
            <a:off x="6115050" y="3543300"/>
            <a:ext cx="23907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Radar tracking with day/night EO/IR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BC48621D-2978-4C09-9460-0DEA2A82AFE1}"/>
              </a:ext>
            </a:extLst>
          </p:cNvPr>
          <p:cNvSpPr>
            <a:spLocks noGrp="1"/>
          </p:cNvSpPr>
          <p:nvPr/>
        </p:nvSpPr>
        <p:spPr>
          <a:xfrm>
            <a:off x="8620125" y="3476625"/>
            <a:ext cx="2886075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87F3F288-F212-4A18-B1D3-18A62D175994}"/>
              </a:ext>
            </a:extLst>
          </p:cNvPr>
          <p:cNvSpPr>
            <a:spLocks noGrp="1"/>
          </p:cNvSpPr>
          <p:nvPr/>
        </p:nvSpPr>
        <p:spPr>
          <a:xfrm>
            <a:off x="8734425" y="3543300"/>
            <a:ext cx="26574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Multi-sensor identification and classification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5CF4ABFF-ADB1-4899-8564-E6060E237A96}"/>
              </a:ext>
            </a:extLst>
          </p:cNvPr>
          <p:cNvSpPr>
            <a:spLocks noGrp="1"/>
          </p:cNvSpPr>
          <p:nvPr/>
        </p:nvSpPr>
        <p:spPr>
          <a:xfrm>
            <a:off x="685800" y="4143375"/>
            <a:ext cx="2838450" cy="666750"/>
          </a:xfrm>
          <a:prstGeom prst="rect">
            <a:avLst/>
          </a:prstGeom>
          <a:solidFill>
            <a:srgbClr val="FFFFFF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F8C7D6A2-AD6D-431D-9D9C-4AD83A8FF292}"/>
              </a:ext>
            </a:extLst>
          </p:cNvPr>
          <p:cNvSpPr>
            <a:spLocks noGrp="1"/>
          </p:cNvSpPr>
          <p:nvPr/>
        </p:nvSpPr>
        <p:spPr>
          <a:xfrm>
            <a:off x="800100" y="4210050"/>
            <a:ext cx="26098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Soft-kill effect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B7E12AF5-186D-42DB-ADFB-65E3CA68D1C2}"/>
              </a:ext>
            </a:extLst>
          </p:cNvPr>
          <p:cNvSpPr>
            <a:spLocks noGrp="1"/>
          </p:cNvSpPr>
          <p:nvPr/>
        </p:nvSpPr>
        <p:spPr>
          <a:xfrm>
            <a:off x="3524250" y="4143375"/>
            <a:ext cx="2476500" cy="666750"/>
          </a:xfrm>
          <a:prstGeom prst="rect">
            <a:avLst/>
          </a:prstGeom>
          <a:solidFill>
            <a:srgbClr val="FFFFFF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67142AD7-C216-46FF-A5BC-7796FA899A88}"/>
              </a:ext>
            </a:extLst>
          </p:cNvPr>
          <p:cNvSpPr>
            <a:spLocks noGrp="1"/>
          </p:cNvSpPr>
          <p:nvPr/>
        </p:nvSpPr>
        <p:spPr>
          <a:xfrm>
            <a:off x="3638550" y="4210050"/>
            <a:ext cx="22479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01820"/>
                </a:solidFill>
              </a:defRPr>
            </a:pPr>
            <a:r>
              <a:rPr sz="1200" b="1">
                <a:solidFill>
                  <a:srgbClr val="101820"/>
                </a:solidFill>
              </a:rPr>
              <a:t>RF links up to 15 km; GNSS zone up to 1 km — claimed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9BB1B098-A325-44BD-A3AF-9CA62F2FFB52}"/>
              </a:ext>
            </a:extLst>
          </p:cNvPr>
          <p:cNvSpPr>
            <a:spLocks noGrp="1"/>
          </p:cNvSpPr>
          <p:nvPr/>
        </p:nvSpPr>
        <p:spPr>
          <a:xfrm>
            <a:off x="6000750" y="4143375"/>
            <a:ext cx="2619375" cy="666750"/>
          </a:xfrm>
          <a:prstGeom prst="rect">
            <a:avLst/>
          </a:prstGeom>
          <a:solidFill>
            <a:srgbClr val="FFFFFF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C80B0BE2-6762-485A-908A-44960831937D}"/>
              </a:ext>
            </a:extLst>
          </p:cNvPr>
          <p:cNvSpPr>
            <a:spLocks noGrp="1"/>
          </p:cNvSpPr>
          <p:nvPr/>
        </p:nvSpPr>
        <p:spPr>
          <a:xfrm>
            <a:off x="6115050" y="4210050"/>
            <a:ext cx="23907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Directional RF inhibitor; range not publicly stated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A7CCD3BA-BABE-4C93-A29D-3D21D1391183}"/>
              </a:ext>
            </a:extLst>
          </p:cNvPr>
          <p:cNvSpPr>
            <a:spLocks noGrp="1"/>
          </p:cNvSpPr>
          <p:nvPr/>
        </p:nvSpPr>
        <p:spPr>
          <a:xfrm>
            <a:off x="8620125" y="4143375"/>
            <a:ext cx="2886075" cy="666750"/>
          </a:xfrm>
          <a:prstGeom prst="rect">
            <a:avLst/>
          </a:prstGeom>
          <a:solidFill>
            <a:srgbClr val="FFFFFF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0BFDA7DF-B853-4FCE-A53C-53D8752E076F}"/>
              </a:ext>
            </a:extLst>
          </p:cNvPr>
          <p:cNvSpPr>
            <a:spLocks noGrp="1"/>
          </p:cNvSpPr>
          <p:nvPr/>
        </p:nvSpPr>
        <p:spPr>
          <a:xfrm>
            <a:off x="8734425" y="4210050"/>
            <a:ext cx="26574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Reactive RF jamming; range not publicly stated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2A8E0D6E-F46A-45B7-9657-AFF6BAE47C0B}"/>
              </a:ext>
            </a:extLst>
          </p:cNvPr>
          <p:cNvSpPr>
            <a:spLocks noGrp="1"/>
          </p:cNvSpPr>
          <p:nvPr/>
        </p:nvSpPr>
        <p:spPr>
          <a:xfrm>
            <a:off x="685800" y="4810125"/>
            <a:ext cx="2838450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25DBF57E-32F6-4A15-95C2-A4C4123CD5B3}"/>
              </a:ext>
            </a:extLst>
          </p:cNvPr>
          <p:cNvSpPr>
            <a:spLocks noGrp="1"/>
          </p:cNvSpPr>
          <p:nvPr/>
        </p:nvSpPr>
        <p:spPr>
          <a:xfrm>
            <a:off x="800100" y="4876800"/>
            <a:ext cx="26098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Deployment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7BDC48C0-30EB-4ACD-91DE-ADF12B456E3E}"/>
              </a:ext>
            </a:extLst>
          </p:cNvPr>
          <p:cNvSpPr>
            <a:spLocks noGrp="1"/>
          </p:cNvSpPr>
          <p:nvPr/>
        </p:nvSpPr>
        <p:spPr>
          <a:xfrm>
            <a:off x="3524250" y="4810125"/>
            <a:ext cx="2476500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A95F83AD-C541-4E8A-868F-FFC6150A7192}"/>
              </a:ext>
            </a:extLst>
          </p:cNvPr>
          <p:cNvSpPr>
            <a:spLocks noGrp="1"/>
          </p:cNvSpPr>
          <p:nvPr/>
        </p:nvSpPr>
        <p:spPr>
          <a:xfrm>
            <a:off x="3638550" y="4876800"/>
            <a:ext cx="22479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01820"/>
                </a:solidFill>
              </a:defRPr>
            </a:pPr>
            <a:r>
              <a:rPr sz="1200" b="1">
                <a:solidFill>
                  <a:srgbClr val="101820"/>
                </a:solidFill>
              </a:rPr>
              <a:t>Fixed, mast or armored mobile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6E65E84E-20DF-4D10-9F71-3E34B53CE4DE}"/>
              </a:ext>
            </a:extLst>
          </p:cNvPr>
          <p:cNvSpPr>
            <a:spLocks noGrp="1"/>
          </p:cNvSpPr>
          <p:nvPr/>
        </p:nvSpPr>
        <p:spPr>
          <a:xfrm>
            <a:off x="6000750" y="4810125"/>
            <a:ext cx="2619375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90680764-2F97-48C1-9860-2EA8DAF6319F}"/>
              </a:ext>
            </a:extLst>
          </p:cNvPr>
          <p:cNvSpPr>
            <a:spLocks noGrp="1"/>
          </p:cNvSpPr>
          <p:nvPr/>
        </p:nvSpPr>
        <p:spPr>
          <a:xfrm>
            <a:off x="6115050" y="4876800"/>
            <a:ext cx="23907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Rooftop, mast, fixed and vehicle / on-the-pause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AAEE086-1D10-4AF0-9917-725C79527A51}"/>
              </a:ext>
            </a:extLst>
          </p:cNvPr>
          <p:cNvSpPr>
            <a:spLocks noGrp="1"/>
          </p:cNvSpPr>
          <p:nvPr/>
        </p:nvSpPr>
        <p:spPr>
          <a:xfrm>
            <a:off x="8620125" y="4810125"/>
            <a:ext cx="2886075" cy="666750"/>
          </a:xfrm>
          <a:prstGeom prst="rect">
            <a:avLst/>
          </a:prstGeom>
          <a:solidFill>
            <a:srgbClr val="EEF2F4"/>
          </a:solidFill>
          <a:ln w="9525">
            <a:solidFill>
              <a:srgbClr val="C8D0D5"/>
            </a:solidFill>
            <a:prstDash val="solid"/>
          </a:ln>
        </p:spPr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0E72ACDB-D4C4-4BC2-8EAF-0F381CE9D3C5}"/>
              </a:ext>
            </a:extLst>
          </p:cNvPr>
          <p:cNvSpPr>
            <a:spLocks noGrp="1"/>
          </p:cNvSpPr>
          <p:nvPr/>
        </p:nvSpPr>
        <p:spPr>
          <a:xfrm>
            <a:off x="8734425" y="4876800"/>
            <a:ext cx="2657475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Stationary or mobile; open architecture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AC900E5A-BDAE-4C32-9AFF-7891213A96A6}"/>
              </a:ext>
            </a:extLst>
          </p:cNvPr>
          <p:cNvSpPr>
            <a:spLocks noGrp="1"/>
          </p:cNvSpPr>
          <p:nvPr/>
        </p:nvSpPr>
        <p:spPr>
          <a:xfrm>
            <a:off x="685800" y="5743575"/>
            <a:ext cx="10820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D6872"/>
                </a:solidFill>
              </a:defRPr>
            </a:pPr>
            <a:r>
              <a:rPr sz="1200" b="0">
                <a:solidFill>
                  <a:srgbClr val="5D6872"/>
                </a:solidFill>
              </a:rPr>
              <a:t>Ranges are not directly equivalent: sensor type, target size, terrain and configuration materially affect performance.</a:t>
            </a:r>
          </a:p>
        </p:txBody>
      </p:sp>
    </p:spTree>
    <p:extLst>
      <p:ext uri="{BB962C8B-B14F-4D97-AF65-F5344CB8AC3E}">
        <p14:creationId xmlns:p14="http://schemas.microsoft.com/office/powerpoint/2010/main" xmlns="" val="161592281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1649</Words>
  <Application>Microsoft Office PowerPoint</Application>
  <DocSecurity>0</DocSecurity>
  <PresentationFormat>Personnalisé</PresentationFormat>
  <Paragraphs>234</Paragraphs>
  <Slides>13</Slides>
  <Notes>13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ChatGPT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HP</dc:creator>
  <cp:lastModifiedBy>HP</cp:lastModifiedBy>
  <cp:revision>3</cp:revision>
  <dcterms:created xsi:type="dcterms:W3CDTF">2026-08-20T12:55:43Z</dcterms:created>
  <dcterms:modified xsi:type="dcterms:W3CDTF">2026-08-24T11:53:05Z</dcterms:modified>
</cp:coreProperties>
</file>